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17CE-CE9B-441E-801A-20E7F867949A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8369-9FB7-4DE2-828B-AD626894B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94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17CE-CE9B-441E-801A-20E7F867949A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8369-9FB7-4DE2-828B-AD626894B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6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17CE-CE9B-441E-801A-20E7F867949A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8369-9FB7-4DE2-828B-AD626894B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857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17CE-CE9B-441E-801A-20E7F867949A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8369-9FB7-4DE2-828B-AD626894B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2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17CE-CE9B-441E-801A-20E7F867949A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8369-9FB7-4DE2-828B-AD626894B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17CE-CE9B-441E-801A-20E7F867949A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8369-9FB7-4DE2-828B-AD626894B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47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17CE-CE9B-441E-801A-20E7F867949A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8369-9FB7-4DE2-828B-AD626894B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1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17CE-CE9B-441E-801A-20E7F867949A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8369-9FB7-4DE2-828B-AD626894B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01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17CE-CE9B-441E-801A-20E7F867949A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8369-9FB7-4DE2-828B-AD626894B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90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17CE-CE9B-441E-801A-20E7F867949A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8369-9FB7-4DE2-828B-AD626894B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33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17CE-CE9B-441E-801A-20E7F867949A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8369-9FB7-4DE2-828B-AD626894B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8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017CE-CE9B-441E-801A-20E7F867949A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68369-9FB7-4DE2-828B-AD626894B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9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7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8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3.pn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jpeg"/><Relationship Id="rId7" Type="http://schemas.openxmlformats.org/officeDocument/2006/relationships/image" Target="../media/image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7.pn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8.pn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9.pn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0.pn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509" y="5096123"/>
            <a:ext cx="1828800" cy="17448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05193" y="46418"/>
            <a:ext cx="1828800" cy="17448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458" y="10033"/>
            <a:ext cx="1828800" cy="17448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2795" y="5057620"/>
            <a:ext cx="1828800" cy="1744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787" y="5232953"/>
            <a:ext cx="781678" cy="7816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769" y="5286224"/>
            <a:ext cx="725086" cy="7250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36523" y="5338853"/>
            <a:ext cx="3119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b="1" dirty="0" err="1" smtClean="0"/>
              <a:t>Dr.</a:t>
            </a:r>
            <a:r>
              <a:rPr lang="en-ID" b="1" dirty="0" smtClean="0"/>
              <a:t> Bintoro </a:t>
            </a:r>
            <a:r>
              <a:rPr lang="en-ID" b="1" dirty="0"/>
              <a:t>S. Nugroho</a:t>
            </a:r>
          </a:p>
          <a:p>
            <a:r>
              <a:rPr lang="en-ID" b="1" dirty="0" smtClean="0">
                <a:solidFill>
                  <a:srgbClr val="800000"/>
                </a:solidFill>
              </a:rPr>
              <a:t>Editor-in-chief </a:t>
            </a:r>
            <a:r>
              <a:rPr lang="en-ID" b="1" dirty="0" err="1" smtClean="0">
                <a:solidFill>
                  <a:srgbClr val="800000"/>
                </a:solidFill>
              </a:rPr>
              <a:t>Jurnal</a:t>
            </a:r>
            <a:r>
              <a:rPr lang="en-ID" b="1" dirty="0" smtClean="0">
                <a:solidFill>
                  <a:srgbClr val="800000"/>
                </a:solidFill>
              </a:rPr>
              <a:t> </a:t>
            </a:r>
            <a:r>
              <a:rPr lang="en-ID" b="1" dirty="0" smtClean="0">
                <a:solidFill>
                  <a:srgbClr val="800000"/>
                </a:solidFill>
              </a:rPr>
              <a:t>Positron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800"/>
                    </a14:imgEffect>
                    <a14:imgEffect>
                      <a14:brightnessContrast bright="-1000" contras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27"/>
          <a:stretch/>
        </p:blipFill>
        <p:spPr>
          <a:xfrm>
            <a:off x="6747593" y="701778"/>
            <a:ext cx="4572000" cy="30603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4491" y="3371519"/>
            <a:ext cx="7621492" cy="1134861"/>
          </a:xfrm>
        </p:spPr>
        <p:txBody>
          <a:bodyPr>
            <a:normAutofit/>
          </a:bodyPr>
          <a:lstStyle/>
          <a:p>
            <a:pPr algn="l"/>
            <a:r>
              <a:rPr lang="en-ID" sz="3200" b="1" dirty="0" err="1" smtClean="0">
                <a:solidFill>
                  <a:srgbClr val="000099"/>
                </a:solidFill>
                <a:latin typeface="Berlin Sans FB Demi" panose="020E0802020502020306" pitchFamily="34" charset="0"/>
              </a:rPr>
              <a:t>Penulisan</a:t>
            </a:r>
            <a:r>
              <a:rPr lang="en-ID" sz="3200" b="1" dirty="0" smtClean="0">
                <a:solidFill>
                  <a:srgbClr val="000099"/>
                </a:solidFill>
                <a:latin typeface="Berlin Sans FB Demi" panose="020E0802020502020306" pitchFamily="34" charset="0"/>
              </a:rPr>
              <a:t> </a:t>
            </a:r>
            <a:r>
              <a:rPr lang="en-ID" sz="3200" b="1" dirty="0" err="1" smtClean="0">
                <a:solidFill>
                  <a:srgbClr val="000099"/>
                </a:solidFill>
                <a:latin typeface="Berlin Sans FB Demi" panose="020E0802020502020306" pitchFamily="34" charset="0"/>
              </a:rPr>
              <a:t>Artikel</a:t>
            </a:r>
            <a:r>
              <a:rPr lang="en-ID" sz="3200" b="1" dirty="0" smtClean="0">
                <a:solidFill>
                  <a:srgbClr val="000099"/>
                </a:solidFill>
                <a:latin typeface="Berlin Sans FB Demi" panose="020E0802020502020306" pitchFamily="34" charset="0"/>
              </a:rPr>
              <a:t> </a:t>
            </a:r>
            <a:r>
              <a:rPr lang="en-ID" sz="3200" b="1" dirty="0" err="1" smtClean="0">
                <a:solidFill>
                  <a:srgbClr val="000099"/>
                </a:solidFill>
                <a:latin typeface="Berlin Sans FB Demi" panose="020E0802020502020306" pitchFamily="34" charset="0"/>
              </a:rPr>
              <a:t>Ilmiah</a:t>
            </a:r>
            <a:r>
              <a:rPr lang="en-ID" sz="3200" b="1" dirty="0" smtClean="0">
                <a:solidFill>
                  <a:srgbClr val="000099"/>
                </a:solidFill>
                <a:latin typeface="Berlin Sans FB Demi" panose="020E0802020502020306" pitchFamily="34" charset="0"/>
              </a:rPr>
              <a:t> </a:t>
            </a:r>
            <a:r>
              <a:rPr lang="en-ID" sz="3200" b="1" dirty="0" err="1" smtClean="0">
                <a:solidFill>
                  <a:srgbClr val="000099"/>
                </a:solidFill>
                <a:latin typeface="Berlin Sans FB Demi" panose="020E0802020502020306" pitchFamily="34" charset="0"/>
              </a:rPr>
              <a:t>Menggunakan</a:t>
            </a:r>
            <a:r>
              <a:rPr lang="en-ID" sz="3200" b="1" dirty="0" smtClean="0">
                <a:solidFill>
                  <a:srgbClr val="000099"/>
                </a:solidFill>
                <a:latin typeface="Berlin Sans FB Demi" panose="020E0802020502020306" pitchFamily="34" charset="0"/>
              </a:rPr>
              <a:t> </a:t>
            </a:r>
            <a:br>
              <a:rPr lang="en-ID" sz="3200" b="1" dirty="0" smtClean="0">
                <a:solidFill>
                  <a:srgbClr val="000099"/>
                </a:solidFill>
                <a:latin typeface="Berlin Sans FB Demi" panose="020E0802020502020306" pitchFamily="34" charset="0"/>
              </a:rPr>
            </a:br>
            <a:r>
              <a:rPr lang="en-ID" sz="3200" b="1" dirty="0" smtClean="0">
                <a:solidFill>
                  <a:srgbClr val="000099"/>
                </a:solidFill>
                <a:latin typeface="Berlin Sans FB Demi" panose="020E0802020502020306" pitchFamily="34" charset="0"/>
              </a:rPr>
              <a:t>Ms Word </a:t>
            </a:r>
            <a:r>
              <a:rPr lang="en-ID" sz="3200" b="1" dirty="0" err="1" smtClean="0">
                <a:solidFill>
                  <a:srgbClr val="000099"/>
                </a:solidFill>
                <a:latin typeface="Berlin Sans FB Demi" panose="020E0802020502020306" pitchFamily="34" charset="0"/>
              </a:rPr>
              <a:t>dan</a:t>
            </a:r>
            <a:r>
              <a:rPr lang="en-ID" sz="3200" b="1" dirty="0" smtClean="0">
                <a:solidFill>
                  <a:srgbClr val="000099"/>
                </a:solidFill>
                <a:latin typeface="Berlin Sans FB Demi" panose="020E0802020502020306" pitchFamily="34" charset="0"/>
              </a:rPr>
              <a:t> </a:t>
            </a:r>
            <a:r>
              <a:rPr lang="en-ID" sz="3200" b="1" dirty="0" err="1" smtClean="0">
                <a:solidFill>
                  <a:srgbClr val="000099"/>
                </a:solidFill>
                <a:latin typeface="Berlin Sans FB Demi" panose="020E0802020502020306" pitchFamily="34" charset="0"/>
              </a:rPr>
              <a:t>Mendeley</a:t>
            </a:r>
            <a:endParaRPr lang="en-US" sz="3200" b="1" dirty="0">
              <a:solidFill>
                <a:srgbClr val="000099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847" y="1155032"/>
            <a:ext cx="2665032" cy="666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91" y="2018153"/>
            <a:ext cx="3448742" cy="68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86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d4pic.com/images/horizontal-tree-banner-book-plant-writi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0" b="30488"/>
          <a:stretch/>
        </p:blipFill>
        <p:spPr bwMode="auto">
          <a:xfrm rot="16200000" flipV="1">
            <a:off x="8712699" y="3349804"/>
            <a:ext cx="6144491" cy="81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pd4pic.com/images/horizontal-tree-banner-book-plant-writi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0" b="30488"/>
          <a:stretch/>
        </p:blipFill>
        <p:spPr bwMode="auto">
          <a:xfrm rot="5400000" flipV="1">
            <a:off x="-2663936" y="2679772"/>
            <a:ext cx="6144491" cy="81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9183193" y="6411102"/>
            <a:ext cx="265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Orchadz</a:t>
            </a:r>
            <a:r>
              <a:rPr lang="en-US" sz="1600" b="1" dirty="0" smtClean="0"/>
              <a:t>, 24-03-2018. Page: </a:t>
            </a:r>
            <a:r>
              <a:rPr lang="en-US" sz="1600" b="1" dirty="0" smtClean="0"/>
              <a:t>9</a:t>
            </a:r>
            <a:endParaRPr lang="en-US" sz="1600" b="1" dirty="0"/>
          </a:p>
        </p:txBody>
      </p:sp>
      <p:pic>
        <p:nvPicPr>
          <p:cNvPr id="33" name="Picture 12" descr="http://kineticknowledge.com/wp-content/uploads/2010/03/Ghost-Writing-iStock_000014841485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658" y="140938"/>
            <a:ext cx="824236" cy="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998" y="1691334"/>
            <a:ext cx="5667375" cy="50196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956029" y="271568"/>
            <a:ext cx="2805768" cy="837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3600" b="1" dirty="0">
                <a:solidFill>
                  <a:srgbClr val="800000"/>
                </a:solidFill>
              </a:rPr>
              <a:t>A. </a:t>
            </a:r>
            <a:r>
              <a:rPr lang="en-US" sz="3600" b="1" dirty="0" smtClean="0">
                <a:solidFill>
                  <a:srgbClr val="800000"/>
                </a:solidFill>
              </a:rPr>
              <a:t>MENDELEY</a:t>
            </a:r>
            <a:endParaRPr lang="en-US" sz="3600" b="1" dirty="0">
              <a:solidFill>
                <a:srgbClr val="8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54"/>
          <a:stretch/>
        </p:blipFill>
        <p:spPr>
          <a:xfrm>
            <a:off x="6778508" y="410402"/>
            <a:ext cx="1245216" cy="72806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43341" y="1104200"/>
            <a:ext cx="8714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0099"/>
                </a:solidFill>
              </a:rPr>
              <a:t>Menggunakan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Mendeley</a:t>
            </a:r>
            <a:r>
              <a:rPr lang="en-US" sz="2400" b="1" dirty="0" smtClean="0">
                <a:solidFill>
                  <a:srgbClr val="000099"/>
                </a:solidFill>
              </a:rPr>
              <a:t>: </a:t>
            </a:r>
            <a:r>
              <a:rPr lang="en-US" sz="2400" dirty="0" err="1" smtClean="0"/>
              <a:t>entri</a:t>
            </a:r>
            <a:r>
              <a:rPr lang="en-US" sz="2400" dirty="0" smtClean="0"/>
              <a:t> data </a:t>
            </a:r>
            <a:r>
              <a:rPr lang="en-US" sz="2400" dirty="0" err="1" smtClean="0"/>
              <a:t>otomatis</a:t>
            </a:r>
            <a:r>
              <a:rPr lang="en-US" sz="2400" dirty="0" smtClean="0"/>
              <a:t> + </a:t>
            </a:r>
            <a:r>
              <a:rPr lang="en-US" sz="2400" dirty="0" err="1" smtClean="0"/>
              <a:t>perbaikan</a:t>
            </a:r>
            <a:r>
              <a:rPr lang="en-US" sz="2400" dirty="0" smtClean="0"/>
              <a:t> metadata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655" y="5619119"/>
            <a:ext cx="725086" cy="72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6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d4pic.com/images/horizontal-tree-banner-book-plant-writi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0" b="30488"/>
          <a:stretch/>
        </p:blipFill>
        <p:spPr bwMode="auto">
          <a:xfrm rot="16200000" flipV="1">
            <a:off x="8712699" y="3349804"/>
            <a:ext cx="6144491" cy="81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pd4pic.com/images/horizontal-tree-banner-book-plant-writi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0" b="30488"/>
          <a:stretch/>
        </p:blipFill>
        <p:spPr bwMode="auto">
          <a:xfrm rot="5400000" flipV="1">
            <a:off x="-2663936" y="2679772"/>
            <a:ext cx="6144491" cy="81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9183193" y="6411102"/>
            <a:ext cx="2756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Orchadz</a:t>
            </a:r>
            <a:r>
              <a:rPr lang="en-US" sz="1600" b="1" dirty="0" smtClean="0"/>
              <a:t>, 24-03-2018. Page: </a:t>
            </a:r>
            <a:r>
              <a:rPr lang="en-US" sz="1600" b="1" dirty="0" smtClean="0"/>
              <a:t>10</a:t>
            </a:r>
            <a:endParaRPr lang="en-US" sz="1600" b="1" dirty="0"/>
          </a:p>
        </p:txBody>
      </p:sp>
      <p:pic>
        <p:nvPicPr>
          <p:cNvPr id="33" name="Picture 12" descr="http://kineticknowledge.com/wp-content/uploads/2010/03/Ghost-Writing-iStock_000014841485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658" y="140938"/>
            <a:ext cx="824236" cy="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3130" y="1585764"/>
            <a:ext cx="7277100" cy="4572000"/>
          </a:xfrm>
          <a:prstGeom prst="rect">
            <a:avLst/>
          </a:prstGeom>
        </p:spPr>
      </p:pic>
      <p:sp>
        <p:nvSpPr>
          <p:cNvPr id="5" name="Line Callout 2 4"/>
          <p:cNvSpPr/>
          <p:nvPr/>
        </p:nvSpPr>
        <p:spPr>
          <a:xfrm>
            <a:off x="9183192" y="2194560"/>
            <a:ext cx="2023465" cy="953589"/>
          </a:xfrm>
          <a:prstGeom prst="borderCallout2">
            <a:avLst>
              <a:gd name="adj1" fmla="val 50754"/>
              <a:gd name="adj2" fmla="val -804"/>
              <a:gd name="adj3" fmla="val 50713"/>
              <a:gd name="adj4" fmla="val -45834"/>
              <a:gd name="adj5" fmla="val 153342"/>
              <a:gd name="adj6" fmla="val -9408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 smtClean="0">
                <a:solidFill>
                  <a:schemeClr val="tx1"/>
                </a:solidFill>
              </a:rPr>
              <a:t>Klik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tombol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ini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untuk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Instal</a:t>
            </a:r>
            <a:r>
              <a:rPr lang="en-ID" dirty="0" smtClean="0">
                <a:solidFill>
                  <a:schemeClr val="tx1"/>
                </a:solidFill>
              </a:rPr>
              <a:t> plugin </a:t>
            </a:r>
            <a:r>
              <a:rPr lang="en-ID" dirty="0" err="1" smtClean="0">
                <a:solidFill>
                  <a:schemeClr val="tx1"/>
                </a:solidFill>
              </a:rPr>
              <a:t>untuk</a:t>
            </a:r>
            <a:r>
              <a:rPr lang="en-ID" dirty="0" smtClean="0">
                <a:solidFill>
                  <a:schemeClr val="tx1"/>
                </a:solidFill>
              </a:rPr>
              <a:t> Ms Word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56029" y="271568"/>
            <a:ext cx="2805768" cy="837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3600" b="1" dirty="0">
                <a:solidFill>
                  <a:srgbClr val="800000"/>
                </a:solidFill>
              </a:rPr>
              <a:t>A. </a:t>
            </a:r>
            <a:r>
              <a:rPr lang="en-US" sz="3600" b="1" dirty="0" smtClean="0">
                <a:solidFill>
                  <a:srgbClr val="800000"/>
                </a:solidFill>
              </a:rPr>
              <a:t>MENDELEY</a:t>
            </a:r>
            <a:endParaRPr lang="en-US" sz="3600" b="1" dirty="0">
              <a:solidFill>
                <a:srgbClr val="8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54"/>
          <a:stretch/>
        </p:blipFill>
        <p:spPr>
          <a:xfrm>
            <a:off x="6778508" y="410402"/>
            <a:ext cx="1245216" cy="72806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43341" y="1104200"/>
            <a:ext cx="8714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0099"/>
                </a:solidFill>
              </a:rPr>
              <a:t>Menggunakan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Mendeley</a:t>
            </a:r>
            <a:r>
              <a:rPr lang="en-US" sz="2400" b="1" dirty="0" smtClean="0">
                <a:solidFill>
                  <a:srgbClr val="000099"/>
                </a:solidFill>
              </a:rPr>
              <a:t>: </a:t>
            </a:r>
            <a:r>
              <a:rPr lang="en-US" sz="2400" dirty="0" err="1" smtClean="0"/>
              <a:t>entri</a:t>
            </a:r>
            <a:r>
              <a:rPr lang="en-US" sz="2400" dirty="0" smtClean="0"/>
              <a:t> data </a:t>
            </a:r>
            <a:r>
              <a:rPr lang="en-US" sz="2400" dirty="0" err="1" smtClean="0"/>
              <a:t>otomatis</a:t>
            </a:r>
            <a:r>
              <a:rPr lang="en-US" sz="2400" dirty="0" smtClean="0"/>
              <a:t> + </a:t>
            </a:r>
            <a:r>
              <a:rPr lang="en-US" sz="2400" dirty="0" err="1" smtClean="0"/>
              <a:t>perbaikan</a:t>
            </a:r>
            <a:r>
              <a:rPr lang="en-US" sz="2400" dirty="0" smtClean="0"/>
              <a:t> metadata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655" y="5619119"/>
            <a:ext cx="725086" cy="72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8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d4pic.com/images/horizontal-tree-banner-book-plant-writi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0" b="30488"/>
          <a:stretch/>
        </p:blipFill>
        <p:spPr bwMode="auto">
          <a:xfrm rot="16200000" flipV="1">
            <a:off x="8712699" y="3349804"/>
            <a:ext cx="6144491" cy="81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pd4pic.com/images/horizontal-tree-banner-book-plant-writi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0" b="30488"/>
          <a:stretch/>
        </p:blipFill>
        <p:spPr bwMode="auto">
          <a:xfrm rot="5400000" flipV="1">
            <a:off x="-2663936" y="2679772"/>
            <a:ext cx="6144491" cy="81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9183192" y="6411102"/>
            <a:ext cx="2847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Orchadz</a:t>
            </a:r>
            <a:r>
              <a:rPr lang="en-US" sz="1600" b="1" dirty="0" smtClean="0"/>
              <a:t>, 24-03-2018. Page: </a:t>
            </a:r>
            <a:r>
              <a:rPr lang="en-US" sz="1600" b="1" dirty="0" smtClean="0"/>
              <a:t>11</a:t>
            </a:r>
            <a:endParaRPr lang="en-US" sz="1600" b="1" dirty="0"/>
          </a:p>
        </p:txBody>
      </p:sp>
      <p:pic>
        <p:nvPicPr>
          <p:cNvPr id="33" name="Picture 12" descr="http://kineticknowledge.com/wp-content/uploads/2010/03/Ghost-Writing-iStock_000014841485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658" y="140938"/>
            <a:ext cx="824236" cy="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893" y="1516902"/>
            <a:ext cx="9940411" cy="4880461"/>
          </a:xfrm>
          <a:prstGeom prst="rect">
            <a:avLst/>
          </a:prstGeom>
        </p:spPr>
      </p:pic>
      <p:sp>
        <p:nvSpPr>
          <p:cNvPr id="8" name="Line Callout 2 7"/>
          <p:cNvSpPr/>
          <p:nvPr/>
        </p:nvSpPr>
        <p:spPr>
          <a:xfrm>
            <a:off x="3030489" y="2904327"/>
            <a:ext cx="1543922" cy="622749"/>
          </a:xfrm>
          <a:prstGeom prst="borderCallout2">
            <a:avLst>
              <a:gd name="adj1" fmla="val 53163"/>
              <a:gd name="adj2" fmla="val -73"/>
              <a:gd name="adj3" fmla="val 52497"/>
              <a:gd name="adj4" fmla="val -26617"/>
              <a:gd name="adj5" fmla="val -118122"/>
              <a:gd name="adj6" fmla="val -6970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 smtClean="0">
                <a:solidFill>
                  <a:schemeClr val="tx1"/>
                </a:solidFill>
              </a:rPr>
              <a:t>Membuat</a:t>
            </a:r>
            <a:r>
              <a:rPr lang="en-ID" dirty="0" smtClean="0">
                <a:solidFill>
                  <a:schemeClr val="tx1"/>
                </a:solidFill>
              </a:rPr>
              <a:t> folder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Line Callout 2 11"/>
          <p:cNvSpPr/>
          <p:nvPr/>
        </p:nvSpPr>
        <p:spPr>
          <a:xfrm>
            <a:off x="2870882" y="3672222"/>
            <a:ext cx="2005918" cy="622749"/>
          </a:xfrm>
          <a:prstGeom prst="borderCallout2">
            <a:avLst>
              <a:gd name="adj1" fmla="val 53163"/>
              <a:gd name="adj2" fmla="val -73"/>
              <a:gd name="adj3" fmla="val 52497"/>
              <a:gd name="adj4" fmla="val -26617"/>
              <a:gd name="adj5" fmla="val -232836"/>
              <a:gd name="adj6" fmla="val -7362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 smtClean="0">
                <a:solidFill>
                  <a:schemeClr val="tx1"/>
                </a:solidFill>
              </a:rPr>
              <a:t>Menambah</a:t>
            </a:r>
            <a:r>
              <a:rPr lang="en-ID" dirty="0" smtClean="0">
                <a:solidFill>
                  <a:schemeClr val="tx1"/>
                </a:solidFill>
              </a:rPr>
              <a:t> file (</a:t>
            </a:r>
            <a:r>
              <a:rPr lang="en-ID" dirty="0" err="1" smtClean="0">
                <a:solidFill>
                  <a:schemeClr val="tx1"/>
                </a:solidFill>
              </a:rPr>
              <a:t>artikel</a:t>
            </a:r>
            <a:r>
              <a:rPr lang="en-ID" dirty="0" smtClean="0">
                <a:solidFill>
                  <a:schemeClr val="tx1"/>
                </a:solidFill>
              </a:rPr>
              <a:t>/</a:t>
            </a:r>
            <a:r>
              <a:rPr lang="en-ID" dirty="0" err="1" smtClean="0">
                <a:solidFill>
                  <a:schemeClr val="tx1"/>
                </a:solidFill>
              </a:rPr>
              <a:t>buku</a:t>
            </a:r>
            <a:r>
              <a:rPr lang="en-ID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56029" y="271568"/>
            <a:ext cx="2805768" cy="837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3600" b="1" dirty="0">
                <a:solidFill>
                  <a:srgbClr val="800000"/>
                </a:solidFill>
              </a:rPr>
              <a:t>A. </a:t>
            </a:r>
            <a:r>
              <a:rPr lang="en-US" sz="3600" b="1" dirty="0" smtClean="0">
                <a:solidFill>
                  <a:srgbClr val="800000"/>
                </a:solidFill>
              </a:rPr>
              <a:t>MENDELEY</a:t>
            </a:r>
            <a:endParaRPr lang="en-US" sz="3600" b="1" dirty="0">
              <a:solidFill>
                <a:srgbClr val="80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54"/>
          <a:stretch/>
        </p:blipFill>
        <p:spPr>
          <a:xfrm>
            <a:off x="6778508" y="410402"/>
            <a:ext cx="1245216" cy="72806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143341" y="1104200"/>
            <a:ext cx="8714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0099"/>
                </a:solidFill>
              </a:rPr>
              <a:t>Menggunakan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Mendeley</a:t>
            </a:r>
            <a:r>
              <a:rPr lang="en-US" sz="2400" b="1" dirty="0" smtClean="0">
                <a:solidFill>
                  <a:srgbClr val="000099"/>
                </a:solidFill>
              </a:rPr>
              <a:t>: </a:t>
            </a:r>
            <a:r>
              <a:rPr lang="en-US" sz="2400" dirty="0" err="1" smtClean="0"/>
              <a:t>entri</a:t>
            </a:r>
            <a:r>
              <a:rPr lang="en-US" sz="2400" dirty="0" smtClean="0"/>
              <a:t> data </a:t>
            </a:r>
            <a:r>
              <a:rPr lang="en-US" sz="2400" dirty="0" err="1" smtClean="0"/>
              <a:t>otomatis</a:t>
            </a:r>
            <a:r>
              <a:rPr lang="en-US" sz="2400" dirty="0" smtClean="0"/>
              <a:t> + </a:t>
            </a:r>
            <a:r>
              <a:rPr lang="en-US" sz="2400" dirty="0" err="1" smtClean="0"/>
              <a:t>perbaikan</a:t>
            </a:r>
            <a:r>
              <a:rPr lang="en-US" sz="2400" dirty="0" smtClean="0"/>
              <a:t> metadata</a:t>
            </a:r>
            <a:endParaRPr lang="en-US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655" y="5619119"/>
            <a:ext cx="725086" cy="72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8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d4pic.com/images/horizontal-tree-banner-book-plant-writi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0" b="30488"/>
          <a:stretch/>
        </p:blipFill>
        <p:spPr bwMode="auto">
          <a:xfrm rot="16200000" flipV="1">
            <a:off x="8712699" y="3349804"/>
            <a:ext cx="6144491" cy="81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pd4pic.com/images/horizontal-tree-banner-book-plant-writi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0" b="30488"/>
          <a:stretch/>
        </p:blipFill>
        <p:spPr bwMode="auto">
          <a:xfrm rot="5400000" flipV="1">
            <a:off x="-2663936" y="2679772"/>
            <a:ext cx="6144491" cy="81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9183192" y="6411102"/>
            <a:ext cx="2847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Orchadz</a:t>
            </a:r>
            <a:r>
              <a:rPr lang="en-US" sz="1600" b="1" dirty="0" smtClean="0"/>
              <a:t>, 24-03-2018. Page: </a:t>
            </a:r>
            <a:r>
              <a:rPr lang="en-US" sz="1600" b="1" dirty="0" smtClean="0"/>
              <a:t>12</a:t>
            </a:r>
            <a:endParaRPr lang="en-US" sz="1600" b="1" dirty="0"/>
          </a:p>
        </p:txBody>
      </p:sp>
      <p:pic>
        <p:nvPicPr>
          <p:cNvPr id="33" name="Picture 12" descr="http://kineticknowledge.com/wp-content/uploads/2010/03/Ghost-Writing-iStock_000014841485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658" y="140938"/>
            <a:ext cx="824236" cy="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956029" y="271568"/>
            <a:ext cx="2805768" cy="837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3600" b="1" dirty="0">
                <a:solidFill>
                  <a:srgbClr val="800000"/>
                </a:solidFill>
              </a:rPr>
              <a:t>A. </a:t>
            </a:r>
            <a:r>
              <a:rPr lang="en-US" sz="3600" b="1" dirty="0" smtClean="0">
                <a:solidFill>
                  <a:srgbClr val="800000"/>
                </a:solidFill>
              </a:rPr>
              <a:t>MENDELEY</a:t>
            </a:r>
            <a:endParaRPr lang="en-US" sz="3600" b="1" dirty="0">
              <a:solidFill>
                <a:srgbClr val="8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54"/>
          <a:stretch/>
        </p:blipFill>
        <p:spPr>
          <a:xfrm>
            <a:off x="6778508" y="410402"/>
            <a:ext cx="1245216" cy="72806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43341" y="1104200"/>
            <a:ext cx="8714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0099"/>
                </a:solidFill>
              </a:rPr>
              <a:t>Menggunakan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Mendeley</a:t>
            </a:r>
            <a:r>
              <a:rPr lang="en-US" sz="2400" b="1" dirty="0" smtClean="0">
                <a:solidFill>
                  <a:srgbClr val="000099"/>
                </a:solidFill>
              </a:rPr>
              <a:t>: </a:t>
            </a:r>
            <a:r>
              <a:rPr lang="en-US" sz="2400" dirty="0" err="1" smtClean="0"/>
              <a:t>entri</a:t>
            </a:r>
            <a:r>
              <a:rPr lang="en-US" sz="2400" dirty="0" smtClean="0"/>
              <a:t> data </a:t>
            </a:r>
            <a:r>
              <a:rPr lang="en-US" sz="2400" dirty="0" err="1" smtClean="0"/>
              <a:t>otomatis</a:t>
            </a:r>
            <a:r>
              <a:rPr lang="en-US" sz="2400" dirty="0" smtClean="0"/>
              <a:t> + </a:t>
            </a:r>
            <a:r>
              <a:rPr lang="en-US" sz="2400" dirty="0" err="1" smtClean="0"/>
              <a:t>perbaikan</a:t>
            </a:r>
            <a:r>
              <a:rPr lang="en-US" sz="2400" dirty="0" smtClean="0"/>
              <a:t> metadata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953" y="1632808"/>
            <a:ext cx="10391775" cy="4781550"/>
          </a:xfrm>
          <a:prstGeom prst="rect">
            <a:avLst/>
          </a:prstGeom>
        </p:spPr>
      </p:pic>
      <p:sp>
        <p:nvSpPr>
          <p:cNvPr id="15" name="Left Brace 14"/>
          <p:cNvSpPr/>
          <p:nvPr/>
        </p:nvSpPr>
        <p:spPr>
          <a:xfrm>
            <a:off x="5524500" y="2501900"/>
            <a:ext cx="571500" cy="390920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27632" y="3961201"/>
            <a:ext cx="1765300" cy="101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dirty="0" smtClean="0">
                <a:solidFill>
                  <a:schemeClr val="tx1"/>
                </a:solidFill>
              </a:rPr>
              <a:t>Metadata yang </a:t>
            </a:r>
            <a:r>
              <a:rPr lang="en-ID" dirty="0" err="1" smtClean="0">
                <a:solidFill>
                  <a:schemeClr val="tx1"/>
                </a:solidFill>
              </a:rPr>
              <a:t>dapat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diperbaiki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655" y="5619119"/>
            <a:ext cx="725086" cy="72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65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d4pic.com/images/horizontal-tree-banner-book-plant-writi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0" b="30488"/>
          <a:stretch/>
        </p:blipFill>
        <p:spPr bwMode="auto">
          <a:xfrm rot="16200000" flipV="1">
            <a:off x="8712699" y="3349804"/>
            <a:ext cx="6144491" cy="81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pd4pic.com/images/horizontal-tree-banner-book-plant-writi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0" b="30488"/>
          <a:stretch/>
        </p:blipFill>
        <p:spPr bwMode="auto">
          <a:xfrm rot="5400000" flipV="1">
            <a:off x="-2663936" y="2679772"/>
            <a:ext cx="6144491" cy="81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9183192" y="6411102"/>
            <a:ext cx="2847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Orchadz</a:t>
            </a:r>
            <a:r>
              <a:rPr lang="en-US" sz="1600" b="1" dirty="0" smtClean="0"/>
              <a:t>, 24-03-2018. Page: </a:t>
            </a:r>
            <a:r>
              <a:rPr lang="en-US" sz="1600" b="1" dirty="0" smtClean="0"/>
              <a:t>13</a:t>
            </a:r>
            <a:endParaRPr lang="en-US" sz="1600" b="1" dirty="0"/>
          </a:p>
        </p:txBody>
      </p:sp>
      <p:pic>
        <p:nvPicPr>
          <p:cNvPr id="33" name="Picture 12" descr="http://kineticknowledge.com/wp-content/uploads/2010/03/Ghost-Writing-iStock_000014841485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658" y="140938"/>
            <a:ext cx="824236" cy="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956029" y="271568"/>
            <a:ext cx="2805768" cy="837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3600" b="1" dirty="0">
                <a:solidFill>
                  <a:srgbClr val="800000"/>
                </a:solidFill>
              </a:rPr>
              <a:t>A. </a:t>
            </a:r>
            <a:r>
              <a:rPr lang="en-US" sz="3600" b="1" dirty="0" smtClean="0">
                <a:solidFill>
                  <a:srgbClr val="800000"/>
                </a:solidFill>
              </a:rPr>
              <a:t>MENDELEY</a:t>
            </a:r>
            <a:endParaRPr lang="en-US" sz="3600" b="1" dirty="0">
              <a:solidFill>
                <a:srgbClr val="8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54"/>
          <a:stretch/>
        </p:blipFill>
        <p:spPr>
          <a:xfrm>
            <a:off x="6778508" y="410402"/>
            <a:ext cx="1245216" cy="72806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43341" y="1104200"/>
            <a:ext cx="5738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0099"/>
                </a:solidFill>
              </a:rPr>
              <a:t>Menggunakan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Mendeley</a:t>
            </a:r>
            <a:r>
              <a:rPr lang="en-US" sz="2400" b="1" dirty="0" smtClean="0">
                <a:solidFill>
                  <a:srgbClr val="000099"/>
                </a:solidFill>
              </a:rPr>
              <a:t>: </a:t>
            </a:r>
            <a:r>
              <a:rPr lang="en-US" sz="2400" dirty="0" err="1" smtClean="0"/>
              <a:t>entri</a:t>
            </a:r>
            <a:r>
              <a:rPr lang="en-US" sz="2400" dirty="0" smtClean="0"/>
              <a:t> data manual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4099" y="1565865"/>
            <a:ext cx="7549094" cy="4921839"/>
          </a:xfrm>
          <a:prstGeom prst="rect">
            <a:avLst/>
          </a:prstGeom>
        </p:spPr>
      </p:pic>
      <p:sp>
        <p:nvSpPr>
          <p:cNvPr id="17" name="Line Callout 2 16"/>
          <p:cNvSpPr/>
          <p:nvPr/>
        </p:nvSpPr>
        <p:spPr>
          <a:xfrm>
            <a:off x="3645473" y="4715692"/>
            <a:ext cx="2364884" cy="731519"/>
          </a:xfrm>
          <a:prstGeom prst="borderCallout2">
            <a:avLst>
              <a:gd name="adj1" fmla="val 50754"/>
              <a:gd name="adj2" fmla="val -804"/>
              <a:gd name="adj3" fmla="val 50862"/>
              <a:gd name="adj4" fmla="val -34689"/>
              <a:gd name="adj5" fmla="val -82373"/>
              <a:gd name="adj6" fmla="val -5818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dirty="0" smtClean="0">
                <a:solidFill>
                  <a:schemeClr val="tx1"/>
                </a:solidFill>
              </a:rPr>
              <a:t>1. </a:t>
            </a:r>
            <a:r>
              <a:rPr lang="en-ID" dirty="0" err="1" smtClean="0">
                <a:solidFill>
                  <a:schemeClr val="tx1"/>
                </a:solidFill>
              </a:rPr>
              <a:t>Pilih</a:t>
            </a:r>
            <a:r>
              <a:rPr lang="en-ID" dirty="0" smtClean="0">
                <a:solidFill>
                  <a:schemeClr val="tx1"/>
                </a:solidFill>
              </a:rPr>
              <a:t> folder </a:t>
            </a:r>
            <a:r>
              <a:rPr lang="en-ID" dirty="0" err="1" smtClean="0">
                <a:solidFill>
                  <a:schemeClr val="tx1"/>
                </a:solidFill>
              </a:rPr>
              <a:t>tempat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diletakkanya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artikel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Line Callout 2 17"/>
          <p:cNvSpPr/>
          <p:nvPr/>
        </p:nvSpPr>
        <p:spPr>
          <a:xfrm>
            <a:off x="4226204" y="2943680"/>
            <a:ext cx="2364884" cy="731519"/>
          </a:xfrm>
          <a:prstGeom prst="borderCallout2">
            <a:avLst>
              <a:gd name="adj1" fmla="val 50754"/>
              <a:gd name="adj2" fmla="val -804"/>
              <a:gd name="adj3" fmla="val 50862"/>
              <a:gd name="adj4" fmla="val -34689"/>
              <a:gd name="adj5" fmla="val -5984"/>
              <a:gd name="adj6" fmla="val -544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dirty="0" smtClean="0">
                <a:solidFill>
                  <a:schemeClr val="tx1"/>
                </a:solidFill>
              </a:rPr>
              <a:t>2. </a:t>
            </a:r>
            <a:r>
              <a:rPr lang="en-ID" dirty="0" err="1" smtClean="0">
                <a:solidFill>
                  <a:schemeClr val="tx1"/>
                </a:solidFill>
              </a:rPr>
              <a:t>Pilih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opsi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entri</a:t>
            </a:r>
            <a:r>
              <a:rPr lang="en-ID" dirty="0" smtClean="0">
                <a:solidFill>
                  <a:schemeClr val="tx1"/>
                </a:solidFill>
              </a:rPr>
              <a:t> data </a:t>
            </a:r>
            <a:r>
              <a:rPr lang="en-ID" dirty="0" err="1" smtClean="0">
                <a:solidFill>
                  <a:schemeClr val="tx1"/>
                </a:solidFill>
              </a:rPr>
              <a:t>secara</a:t>
            </a:r>
            <a:r>
              <a:rPr lang="en-ID" dirty="0" smtClean="0">
                <a:solidFill>
                  <a:schemeClr val="tx1"/>
                </a:solidFill>
              </a:rPr>
              <a:t> manual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655" y="5619119"/>
            <a:ext cx="725086" cy="72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38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d4pic.com/images/horizontal-tree-banner-book-plant-writi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0" b="30488"/>
          <a:stretch/>
        </p:blipFill>
        <p:spPr bwMode="auto">
          <a:xfrm rot="16200000" flipV="1">
            <a:off x="8712699" y="3349804"/>
            <a:ext cx="6144491" cy="81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pd4pic.com/images/horizontal-tree-banner-book-plant-writi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0" b="30488"/>
          <a:stretch/>
        </p:blipFill>
        <p:spPr bwMode="auto">
          <a:xfrm rot="5400000" flipV="1">
            <a:off x="-2663936" y="2679772"/>
            <a:ext cx="6144491" cy="81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9183192" y="6411102"/>
            <a:ext cx="2847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Orchadz</a:t>
            </a:r>
            <a:r>
              <a:rPr lang="en-US" sz="1600" b="1" dirty="0" smtClean="0"/>
              <a:t>, 24-03-2018. Page: </a:t>
            </a:r>
            <a:r>
              <a:rPr lang="en-US" sz="1600" b="1" dirty="0" smtClean="0"/>
              <a:t>14</a:t>
            </a:r>
            <a:endParaRPr lang="en-US" sz="1600" b="1" dirty="0"/>
          </a:p>
        </p:txBody>
      </p:sp>
      <p:pic>
        <p:nvPicPr>
          <p:cNvPr id="33" name="Picture 12" descr="http://kineticknowledge.com/wp-content/uploads/2010/03/Ghost-Writing-iStock_000014841485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658" y="140938"/>
            <a:ext cx="824236" cy="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956029" y="271568"/>
            <a:ext cx="2805768" cy="837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3600" b="1" dirty="0">
                <a:solidFill>
                  <a:srgbClr val="800000"/>
                </a:solidFill>
              </a:rPr>
              <a:t>A. </a:t>
            </a:r>
            <a:r>
              <a:rPr lang="en-US" sz="3600" b="1" dirty="0" smtClean="0">
                <a:solidFill>
                  <a:srgbClr val="800000"/>
                </a:solidFill>
              </a:rPr>
              <a:t>MENDELEY</a:t>
            </a:r>
            <a:endParaRPr lang="en-US" sz="3600" b="1" dirty="0">
              <a:solidFill>
                <a:srgbClr val="8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54"/>
          <a:stretch/>
        </p:blipFill>
        <p:spPr>
          <a:xfrm>
            <a:off x="6778508" y="410402"/>
            <a:ext cx="1245216" cy="72806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43341" y="1104200"/>
            <a:ext cx="5738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0099"/>
                </a:solidFill>
              </a:rPr>
              <a:t>Menggunakan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Mendeley</a:t>
            </a:r>
            <a:r>
              <a:rPr lang="en-US" sz="2400" b="1" dirty="0" smtClean="0">
                <a:solidFill>
                  <a:srgbClr val="000099"/>
                </a:solidFill>
              </a:rPr>
              <a:t>: </a:t>
            </a:r>
            <a:r>
              <a:rPr lang="en-US" sz="2400" dirty="0" err="1" smtClean="0"/>
              <a:t>entri</a:t>
            </a:r>
            <a:r>
              <a:rPr lang="en-US" sz="2400" dirty="0" smtClean="0"/>
              <a:t> data manual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3948" y="2081212"/>
            <a:ext cx="2790825" cy="3762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1097" y="2766236"/>
            <a:ext cx="1943100" cy="1457325"/>
          </a:xfrm>
          <a:prstGeom prst="rect">
            <a:avLst/>
          </a:prstGeom>
        </p:spPr>
      </p:pic>
      <p:cxnSp>
        <p:nvCxnSpPr>
          <p:cNvPr id="7" name="Straight Connector 6"/>
          <p:cNvCxnSpPr>
            <a:endCxn id="5" idx="1"/>
          </p:cNvCxnSpPr>
          <p:nvPr/>
        </p:nvCxnSpPr>
        <p:spPr>
          <a:xfrm>
            <a:off x="4705329" y="2736812"/>
            <a:ext cx="2805768" cy="758087"/>
          </a:xfrm>
          <a:prstGeom prst="line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450285" y="2398497"/>
            <a:ext cx="1765300" cy="4412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dirty="0" err="1" smtClean="0">
                <a:solidFill>
                  <a:schemeClr val="tx1"/>
                </a:solidFill>
              </a:rPr>
              <a:t>Pilih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jenis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tulisan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655" y="5619119"/>
            <a:ext cx="725086" cy="72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3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d4pic.com/images/horizontal-tree-banner-book-plant-writi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0" b="30488"/>
          <a:stretch/>
        </p:blipFill>
        <p:spPr bwMode="auto">
          <a:xfrm rot="16200000" flipV="1">
            <a:off x="8712699" y="3349804"/>
            <a:ext cx="6144491" cy="81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pd4pic.com/images/horizontal-tree-banner-book-plant-writi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0" b="30488"/>
          <a:stretch/>
        </p:blipFill>
        <p:spPr bwMode="auto">
          <a:xfrm rot="5400000" flipV="1">
            <a:off x="-2663936" y="2679772"/>
            <a:ext cx="6144491" cy="81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9183192" y="6411102"/>
            <a:ext cx="2847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Orchadz</a:t>
            </a:r>
            <a:r>
              <a:rPr lang="en-US" sz="1600" b="1" dirty="0" smtClean="0"/>
              <a:t>, 24-03-2018. Page: </a:t>
            </a:r>
            <a:r>
              <a:rPr lang="en-US" sz="1600" b="1" dirty="0" smtClean="0"/>
              <a:t>15</a:t>
            </a:r>
            <a:endParaRPr lang="en-US" sz="1600" b="1" dirty="0"/>
          </a:p>
        </p:txBody>
      </p:sp>
      <p:pic>
        <p:nvPicPr>
          <p:cNvPr id="33" name="Picture 12" descr="http://kineticknowledge.com/wp-content/uploads/2010/03/Ghost-Writing-iStock_000014841485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658" y="140938"/>
            <a:ext cx="824236" cy="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956029" y="271568"/>
            <a:ext cx="26991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3600" b="1" dirty="0">
                <a:solidFill>
                  <a:srgbClr val="800000"/>
                </a:solidFill>
              </a:rPr>
              <a:t>A. </a:t>
            </a:r>
            <a:r>
              <a:rPr lang="en-US" sz="3600" b="1" dirty="0" smtClean="0">
                <a:solidFill>
                  <a:srgbClr val="800000"/>
                </a:solidFill>
              </a:rPr>
              <a:t>MS WORD</a:t>
            </a:r>
            <a:endParaRPr lang="en-US" sz="3600" b="1" dirty="0">
              <a:solidFill>
                <a:srgbClr val="8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43341" y="1104200"/>
            <a:ext cx="2450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0099"/>
                </a:solidFill>
              </a:rPr>
              <a:t>Pengaturan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i="1" dirty="0" smtClean="0">
                <a:solidFill>
                  <a:srgbClr val="000099"/>
                </a:solidFill>
              </a:rPr>
              <a:t>STYLE</a:t>
            </a:r>
            <a:endParaRPr lang="en-US" sz="24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866" y="391122"/>
            <a:ext cx="1261550" cy="7096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466" y="1629352"/>
            <a:ext cx="7038975" cy="374332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857080" y="1724225"/>
            <a:ext cx="37634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ID" dirty="0" err="1" smtClean="0"/>
              <a:t>Pilih</a:t>
            </a:r>
            <a:r>
              <a:rPr lang="en-ID" dirty="0" smtClean="0"/>
              <a:t> </a:t>
            </a:r>
            <a:r>
              <a:rPr lang="en-ID" dirty="0" err="1" smtClean="0"/>
              <a:t>bagian</a:t>
            </a:r>
            <a:r>
              <a:rPr lang="en-ID" dirty="0" smtClean="0"/>
              <a:t> yang </a:t>
            </a:r>
            <a:r>
              <a:rPr lang="en-ID" dirty="0" err="1" smtClean="0"/>
              <a:t>ingin</a:t>
            </a:r>
            <a:r>
              <a:rPr lang="en-ID" dirty="0" smtClean="0"/>
              <a:t> </a:t>
            </a:r>
            <a:r>
              <a:rPr lang="en-ID" dirty="0" err="1" smtClean="0"/>
              <a:t>dibuat</a:t>
            </a:r>
            <a:r>
              <a:rPr lang="en-ID" dirty="0" smtClean="0"/>
              <a:t> </a:t>
            </a:r>
            <a:r>
              <a:rPr lang="en-ID" i="1" dirty="0" smtClean="0"/>
              <a:t>style</a:t>
            </a:r>
            <a:r>
              <a:rPr lang="en-ID" dirty="0" smtClean="0"/>
              <a:t> </a:t>
            </a:r>
            <a:r>
              <a:rPr lang="en-ID" dirty="0" err="1" smtClean="0"/>
              <a:t>nya</a:t>
            </a:r>
            <a:endParaRPr lang="en-ID" dirty="0" smtClean="0"/>
          </a:p>
          <a:p>
            <a:pPr marL="342900" indent="-342900">
              <a:buAutoNum type="arabicPeriod"/>
            </a:pPr>
            <a:r>
              <a:rPr lang="en-ID" dirty="0" err="1" smtClean="0"/>
              <a:t>Arahkan</a:t>
            </a:r>
            <a:r>
              <a:rPr lang="en-ID" dirty="0" smtClean="0"/>
              <a:t> pointer </a:t>
            </a:r>
            <a:r>
              <a:rPr lang="en-ID" dirty="0" err="1" smtClean="0"/>
              <a:t>ke</a:t>
            </a:r>
            <a:r>
              <a:rPr lang="en-ID" dirty="0" smtClean="0"/>
              <a:t> </a:t>
            </a:r>
            <a:r>
              <a:rPr lang="en-ID" i="1" dirty="0" smtClean="0"/>
              <a:t>style</a:t>
            </a:r>
            <a:r>
              <a:rPr lang="en-ID" dirty="0" smtClean="0"/>
              <a:t> yang </a:t>
            </a:r>
            <a:r>
              <a:rPr lang="en-ID" dirty="0" err="1" smtClean="0"/>
              <a:t>akan</a:t>
            </a:r>
            <a:r>
              <a:rPr lang="en-ID" dirty="0" smtClean="0"/>
              <a:t> </a:t>
            </a:r>
            <a:r>
              <a:rPr lang="en-ID" dirty="0" err="1" smtClean="0"/>
              <a:t>diatur</a:t>
            </a:r>
            <a:r>
              <a:rPr lang="en-ID" dirty="0" smtClean="0"/>
              <a:t> </a:t>
            </a:r>
            <a:r>
              <a:rPr lang="en-ID" i="1" dirty="0" smtClean="0"/>
              <a:t>properties-</a:t>
            </a:r>
            <a:r>
              <a:rPr lang="en-ID" dirty="0" err="1" smtClean="0"/>
              <a:t>nya</a:t>
            </a:r>
            <a:endParaRPr lang="en-ID" dirty="0" smtClean="0"/>
          </a:p>
          <a:p>
            <a:pPr marL="342900" indent="-342900">
              <a:buAutoNum type="arabicPeriod"/>
            </a:pPr>
            <a:r>
              <a:rPr lang="en-ID" dirty="0" err="1" smtClean="0"/>
              <a:t>Klik</a:t>
            </a:r>
            <a:r>
              <a:rPr lang="en-ID" dirty="0" smtClean="0"/>
              <a:t> </a:t>
            </a:r>
            <a:r>
              <a:rPr lang="en-ID" dirty="0" err="1" smtClean="0"/>
              <a:t>kanan</a:t>
            </a:r>
            <a:r>
              <a:rPr lang="en-ID" dirty="0" smtClean="0"/>
              <a:t>, </a:t>
            </a:r>
            <a:r>
              <a:rPr lang="en-ID" dirty="0" err="1" smtClean="0"/>
              <a:t>pilih</a:t>
            </a:r>
            <a:r>
              <a:rPr lang="en-ID" dirty="0" smtClean="0"/>
              <a:t> </a:t>
            </a:r>
            <a:r>
              <a:rPr lang="en-ID" i="1" dirty="0" smtClean="0"/>
              <a:t>Update</a:t>
            </a:r>
            <a:r>
              <a:rPr lang="en-ID" dirty="0" smtClean="0"/>
              <a:t> “</a:t>
            </a:r>
            <a:r>
              <a:rPr lang="en-ID" dirty="0" err="1" smtClean="0"/>
              <a:t>nama</a:t>
            </a:r>
            <a:r>
              <a:rPr lang="en-ID" dirty="0" smtClean="0"/>
              <a:t> style” </a:t>
            </a:r>
            <a:r>
              <a:rPr lang="en-ID" i="1" dirty="0" smtClean="0"/>
              <a:t>to Match Selection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893872" y="4697959"/>
            <a:ext cx="414570" cy="29314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 smtClean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849268" y="1992859"/>
            <a:ext cx="414570" cy="29314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282654" y="2517836"/>
            <a:ext cx="414570" cy="29314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>
                <a:solidFill>
                  <a:schemeClr val="tx1"/>
                </a:solidFill>
              </a:rPr>
              <a:t>3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655" y="5619119"/>
            <a:ext cx="725086" cy="72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3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d4pic.com/images/horizontal-tree-banner-book-plant-writi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0" b="30488"/>
          <a:stretch/>
        </p:blipFill>
        <p:spPr bwMode="auto">
          <a:xfrm rot="16200000" flipV="1">
            <a:off x="8712699" y="3349804"/>
            <a:ext cx="6144491" cy="81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pd4pic.com/images/horizontal-tree-banner-book-plant-writi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0" b="30488"/>
          <a:stretch/>
        </p:blipFill>
        <p:spPr bwMode="auto">
          <a:xfrm rot="5400000" flipV="1">
            <a:off x="-2663936" y="2679772"/>
            <a:ext cx="6144491" cy="81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9183192" y="6411102"/>
            <a:ext cx="2847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Orchadz</a:t>
            </a:r>
            <a:r>
              <a:rPr lang="en-US" sz="1600" b="1" dirty="0" smtClean="0"/>
              <a:t>, 24-03-2018. Page: </a:t>
            </a:r>
            <a:r>
              <a:rPr lang="en-US" sz="1600" b="1" dirty="0" smtClean="0"/>
              <a:t>16</a:t>
            </a:r>
            <a:endParaRPr lang="en-US" sz="1600" b="1" dirty="0"/>
          </a:p>
        </p:txBody>
      </p:sp>
      <p:pic>
        <p:nvPicPr>
          <p:cNvPr id="33" name="Picture 12" descr="http://kineticknowledge.com/wp-content/uploads/2010/03/Ghost-Writing-iStock_000014841485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658" y="140938"/>
            <a:ext cx="824236" cy="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956029" y="271568"/>
            <a:ext cx="26991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3600" b="1" dirty="0">
                <a:solidFill>
                  <a:srgbClr val="800000"/>
                </a:solidFill>
              </a:rPr>
              <a:t>A. </a:t>
            </a:r>
            <a:r>
              <a:rPr lang="en-US" sz="3600" b="1" dirty="0" smtClean="0">
                <a:solidFill>
                  <a:srgbClr val="800000"/>
                </a:solidFill>
              </a:rPr>
              <a:t>MS WORD</a:t>
            </a:r>
            <a:endParaRPr lang="en-US" sz="3600" b="1" dirty="0">
              <a:solidFill>
                <a:srgbClr val="8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43341" y="1104200"/>
            <a:ext cx="5054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0099"/>
                </a:solidFill>
              </a:rPr>
              <a:t>Penomoran</a:t>
            </a:r>
            <a:r>
              <a:rPr lang="en-US" sz="2400" b="1" dirty="0" smtClean="0">
                <a:solidFill>
                  <a:srgbClr val="000099"/>
                </a:solidFill>
              </a:rPr>
              <a:t> Bab </a:t>
            </a:r>
            <a:r>
              <a:rPr lang="en-US" sz="2400" b="1" dirty="0" err="1" smtClean="0">
                <a:solidFill>
                  <a:srgbClr val="000099"/>
                </a:solidFill>
              </a:rPr>
              <a:t>dan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Subbab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Otomatis</a:t>
            </a:r>
            <a:endParaRPr lang="en-US" sz="24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866" y="391122"/>
            <a:ext cx="1261550" cy="7096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81441" y="1602764"/>
            <a:ext cx="3920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dirty="0" smtClean="0"/>
              <a:t>Dummy text</a:t>
            </a:r>
            <a:r>
              <a:rPr lang="en-ID" dirty="0" smtClean="0">
                <a:latin typeface="Arial Narrow" panose="020B0606020202030204" pitchFamily="34" charset="0"/>
              </a:rPr>
              <a:t>: </a:t>
            </a:r>
          </a:p>
          <a:p>
            <a:r>
              <a:rPr lang="en-ID" dirty="0" smtClean="0"/>
              <a:t>=lorem(</a:t>
            </a:r>
            <a:r>
              <a:rPr lang="en-ID" dirty="0" err="1" smtClean="0"/>
              <a:t>jumlah</a:t>
            </a:r>
            <a:r>
              <a:rPr lang="en-ID" dirty="0" smtClean="0"/>
              <a:t> paragraph, </a:t>
            </a:r>
            <a:r>
              <a:rPr lang="en-ID" dirty="0" err="1" smtClean="0"/>
              <a:t>jumlah</a:t>
            </a:r>
            <a:r>
              <a:rPr lang="en-ID" dirty="0" smtClean="0"/>
              <a:t> </a:t>
            </a:r>
            <a:r>
              <a:rPr lang="en-ID" dirty="0" err="1" smtClean="0"/>
              <a:t>baris</a:t>
            </a:r>
            <a:r>
              <a:rPr lang="en-ID" dirty="0" smtClean="0"/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5260" y="1625823"/>
            <a:ext cx="4039902" cy="4531941"/>
          </a:xfrm>
          <a:prstGeom prst="rect">
            <a:avLst/>
          </a:prstGeom>
        </p:spPr>
      </p:pic>
      <p:sp>
        <p:nvSpPr>
          <p:cNvPr id="16" name="Line Callout 2 15"/>
          <p:cNvSpPr/>
          <p:nvPr/>
        </p:nvSpPr>
        <p:spPr>
          <a:xfrm>
            <a:off x="1827619" y="3348645"/>
            <a:ext cx="2364884" cy="625020"/>
          </a:xfrm>
          <a:prstGeom prst="borderCallout2">
            <a:avLst>
              <a:gd name="adj1" fmla="val 52490"/>
              <a:gd name="adj2" fmla="val 100694"/>
              <a:gd name="adj3" fmla="val 50862"/>
              <a:gd name="adj4" fmla="val 137697"/>
              <a:gd name="adj5" fmla="val -227000"/>
              <a:gd name="adj6" fmla="val 24094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dirty="0" smtClean="0">
                <a:solidFill>
                  <a:schemeClr val="tx1"/>
                </a:solidFill>
              </a:rPr>
              <a:t>2. </a:t>
            </a:r>
            <a:r>
              <a:rPr lang="en-ID" dirty="0" err="1" smtClean="0">
                <a:solidFill>
                  <a:schemeClr val="tx1"/>
                </a:solidFill>
              </a:rPr>
              <a:t>Pilih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i="1" dirty="0" smtClean="0">
                <a:solidFill>
                  <a:schemeClr val="tx1"/>
                </a:solidFill>
              </a:rPr>
              <a:t>multilevel list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8" name="Line Callout 2 17"/>
          <p:cNvSpPr/>
          <p:nvPr/>
        </p:nvSpPr>
        <p:spPr>
          <a:xfrm>
            <a:off x="2286000" y="4344385"/>
            <a:ext cx="2780178" cy="683230"/>
          </a:xfrm>
          <a:prstGeom prst="borderCallout2">
            <a:avLst>
              <a:gd name="adj1" fmla="val 52490"/>
              <a:gd name="adj2" fmla="val 100694"/>
              <a:gd name="adj3" fmla="val 50862"/>
              <a:gd name="adj4" fmla="val 137697"/>
              <a:gd name="adj5" fmla="val 178044"/>
              <a:gd name="adj6" fmla="val 2193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dirty="0">
                <a:solidFill>
                  <a:schemeClr val="tx1"/>
                </a:solidFill>
              </a:rPr>
              <a:t>3</a:t>
            </a:r>
            <a:r>
              <a:rPr lang="en-ID" dirty="0" smtClean="0">
                <a:solidFill>
                  <a:schemeClr val="tx1"/>
                </a:solidFill>
              </a:rPr>
              <a:t>. </a:t>
            </a:r>
            <a:r>
              <a:rPr lang="en-ID" i="1" dirty="0" smtClean="0">
                <a:solidFill>
                  <a:schemeClr val="tx1"/>
                </a:solidFill>
              </a:rPr>
              <a:t>Define New Multilevel list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9" name="Line Callout 2 18"/>
          <p:cNvSpPr/>
          <p:nvPr/>
        </p:nvSpPr>
        <p:spPr>
          <a:xfrm>
            <a:off x="1202600" y="2398497"/>
            <a:ext cx="2364884" cy="625020"/>
          </a:xfrm>
          <a:prstGeom prst="borderCallout2">
            <a:avLst>
              <a:gd name="adj1" fmla="val 52490"/>
              <a:gd name="adj2" fmla="val 100694"/>
              <a:gd name="adj3" fmla="val 50862"/>
              <a:gd name="adj4" fmla="val 137697"/>
              <a:gd name="adj5" fmla="val 343973"/>
              <a:gd name="adj6" fmla="val 2232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dirty="0" smtClean="0">
                <a:solidFill>
                  <a:schemeClr val="tx1"/>
                </a:solidFill>
              </a:rPr>
              <a:t>1. </a:t>
            </a:r>
            <a:r>
              <a:rPr lang="en-ID" dirty="0" err="1" smtClean="0">
                <a:solidFill>
                  <a:schemeClr val="tx1"/>
                </a:solidFill>
              </a:rPr>
              <a:t>Seleksi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bagian</a:t>
            </a:r>
            <a:r>
              <a:rPr lang="en-ID" dirty="0" smtClean="0">
                <a:solidFill>
                  <a:schemeClr val="tx1"/>
                </a:solidFill>
              </a:rPr>
              <a:t> BAB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655" y="5619119"/>
            <a:ext cx="725086" cy="72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9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d4pic.com/images/horizontal-tree-banner-book-plant-writi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0" b="30488"/>
          <a:stretch/>
        </p:blipFill>
        <p:spPr bwMode="auto">
          <a:xfrm rot="16200000" flipV="1">
            <a:off x="8712699" y="3349804"/>
            <a:ext cx="6144491" cy="81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pd4pic.com/images/horizontal-tree-banner-book-plant-writi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0" b="30488"/>
          <a:stretch/>
        </p:blipFill>
        <p:spPr bwMode="auto">
          <a:xfrm rot="5400000" flipV="1">
            <a:off x="-2663936" y="2679772"/>
            <a:ext cx="6144491" cy="81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9183193" y="6411102"/>
            <a:ext cx="2815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Orchadz</a:t>
            </a:r>
            <a:r>
              <a:rPr lang="en-US" sz="1600" b="1" dirty="0" smtClean="0"/>
              <a:t>, 24-03-2018. Page: </a:t>
            </a:r>
            <a:r>
              <a:rPr lang="en-US" sz="1600" b="1" dirty="0" smtClean="0"/>
              <a:t>17</a:t>
            </a:r>
            <a:endParaRPr lang="en-US" sz="1600" b="1" dirty="0"/>
          </a:p>
        </p:txBody>
      </p:sp>
      <p:pic>
        <p:nvPicPr>
          <p:cNvPr id="33" name="Picture 12" descr="http://kineticknowledge.com/wp-content/uploads/2010/03/Ghost-Writing-iStock_000014841485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658" y="140938"/>
            <a:ext cx="824236" cy="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956029" y="271568"/>
            <a:ext cx="26991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3600" b="1" dirty="0">
                <a:solidFill>
                  <a:srgbClr val="800000"/>
                </a:solidFill>
              </a:rPr>
              <a:t>A. </a:t>
            </a:r>
            <a:r>
              <a:rPr lang="en-US" sz="3600" b="1" dirty="0" smtClean="0">
                <a:solidFill>
                  <a:srgbClr val="800000"/>
                </a:solidFill>
              </a:rPr>
              <a:t>MS WORD</a:t>
            </a:r>
            <a:endParaRPr lang="en-US" sz="3600" b="1" dirty="0">
              <a:solidFill>
                <a:srgbClr val="8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43341" y="1104200"/>
            <a:ext cx="5054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0099"/>
                </a:solidFill>
              </a:rPr>
              <a:t>Penomoran</a:t>
            </a:r>
            <a:r>
              <a:rPr lang="en-US" sz="2400" b="1" dirty="0" smtClean="0">
                <a:solidFill>
                  <a:srgbClr val="000099"/>
                </a:solidFill>
              </a:rPr>
              <a:t> Bab </a:t>
            </a:r>
            <a:r>
              <a:rPr lang="en-US" sz="2400" b="1" dirty="0" err="1" smtClean="0">
                <a:solidFill>
                  <a:srgbClr val="000099"/>
                </a:solidFill>
              </a:rPr>
              <a:t>dan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Subbab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Otomatis</a:t>
            </a:r>
            <a:endParaRPr lang="en-US" sz="24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866" y="391122"/>
            <a:ext cx="1261550" cy="7096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833" y="1985780"/>
            <a:ext cx="3790950" cy="4200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9084" y="1982639"/>
            <a:ext cx="3752850" cy="4200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7174" y="1939904"/>
            <a:ext cx="3781425" cy="422910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1776933" y="1613297"/>
            <a:ext cx="414570" cy="29314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 smtClean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995260" y="1621362"/>
            <a:ext cx="414570" cy="29314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0006302" y="1592101"/>
            <a:ext cx="414570" cy="29314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>
                <a:solidFill>
                  <a:schemeClr val="tx1"/>
                </a:solidFill>
              </a:rPr>
              <a:t>3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655" y="5619119"/>
            <a:ext cx="725086" cy="72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5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d4pic.com/images/horizontal-tree-banner-book-plant-writi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0" b="30488"/>
          <a:stretch/>
        </p:blipFill>
        <p:spPr bwMode="auto">
          <a:xfrm rot="16200000" flipV="1">
            <a:off x="8712699" y="3349804"/>
            <a:ext cx="6144491" cy="81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pd4pic.com/images/horizontal-tree-banner-book-plant-writi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0" b="30488"/>
          <a:stretch/>
        </p:blipFill>
        <p:spPr bwMode="auto">
          <a:xfrm rot="5400000" flipV="1">
            <a:off x="-2663936" y="2679772"/>
            <a:ext cx="6144491" cy="81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9183192" y="6411102"/>
            <a:ext cx="2847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Orchadz</a:t>
            </a:r>
            <a:r>
              <a:rPr lang="en-US" sz="1600" b="1" dirty="0" smtClean="0"/>
              <a:t>, 24-03-2018. Page: </a:t>
            </a:r>
            <a:r>
              <a:rPr lang="en-US" sz="1600" b="1" dirty="0" smtClean="0"/>
              <a:t>18</a:t>
            </a:r>
            <a:endParaRPr lang="en-US" sz="1600" b="1" dirty="0"/>
          </a:p>
        </p:txBody>
      </p:sp>
      <p:pic>
        <p:nvPicPr>
          <p:cNvPr id="33" name="Picture 12" descr="http://kineticknowledge.com/wp-content/uploads/2010/03/Ghost-Writing-iStock_000014841485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658" y="140938"/>
            <a:ext cx="824236" cy="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956029" y="271568"/>
            <a:ext cx="26991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3600" b="1" dirty="0">
                <a:solidFill>
                  <a:srgbClr val="800000"/>
                </a:solidFill>
              </a:rPr>
              <a:t>A. </a:t>
            </a:r>
            <a:r>
              <a:rPr lang="en-US" sz="3600" b="1" dirty="0" smtClean="0">
                <a:solidFill>
                  <a:srgbClr val="800000"/>
                </a:solidFill>
              </a:rPr>
              <a:t>MS WORD</a:t>
            </a:r>
            <a:endParaRPr lang="en-US" sz="3600" b="1" dirty="0">
              <a:solidFill>
                <a:srgbClr val="8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43341" y="1104200"/>
            <a:ext cx="4074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0099"/>
                </a:solidFill>
              </a:rPr>
              <a:t>Mengganti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Urutan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Penomoran</a:t>
            </a:r>
            <a:endParaRPr lang="en-US" sz="24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866" y="391122"/>
            <a:ext cx="1261550" cy="7096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3462" y="1712389"/>
            <a:ext cx="4481684" cy="495689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517776" y="1957905"/>
            <a:ext cx="37634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ID" i="1" dirty="0" smtClean="0"/>
              <a:t>Multilevel List</a:t>
            </a:r>
          </a:p>
          <a:p>
            <a:pPr marL="342900" indent="-342900">
              <a:buAutoNum type="arabicPeriod"/>
            </a:pPr>
            <a:r>
              <a:rPr lang="en-ID" i="1" dirty="0" smtClean="0"/>
              <a:t>Change List Level</a:t>
            </a:r>
          </a:p>
          <a:p>
            <a:pPr marL="342900" indent="-342900">
              <a:buAutoNum type="arabicPeriod"/>
            </a:pPr>
            <a:r>
              <a:rPr lang="en-ID" dirty="0" err="1" smtClean="0"/>
              <a:t>Pilih</a:t>
            </a:r>
            <a:r>
              <a:rPr lang="en-ID" dirty="0" smtClean="0"/>
              <a:t> </a:t>
            </a:r>
            <a:r>
              <a:rPr lang="en-ID" dirty="0" err="1" smtClean="0"/>
              <a:t>urutan</a:t>
            </a:r>
            <a:r>
              <a:rPr lang="en-ID" dirty="0" smtClean="0"/>
              <a:t> </a:t>
            </a:r>
            <a:r>
              <a:rPr lang="en-ID" dirty="0" err="1" smtClean="0"/>
              <a:t>penomoran</a:t>
            </a:r>
            <a:r>
              <a:rPr lang="en-ID" dirty="0" smtClean="0"/>
              <a:t> yang </a:t>
            </a:r>
            <a:r>
              <a:rPr lang="en-ID" dirty="0" err="1" smtClean="0"/>
              <a:t>diinginkan</a:t>
            </a:r>
            <a:endParaRPr lang="en-ID" i="1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083289" y="1664763"/>
            <a:ext cx="414570" cy="29314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 smtClean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067363" y="6034140"/>
            <a:ext cx="414570" cy="29314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595787" y="4400343"/>
            <a:ext cx="414570" cy="29314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 smtClean="0">
                <a:solidFill>
                  <a:schemeClr val="tx1"/>
                </a:solidFill>
              </a:rPr>
              <a:t>3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655" y="5619119"/>
            <a:ext cx="725086" cy="72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70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d4pic.com/images/horizontal-tree-banner-book-plant-writi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0" b="30488"/>
          <a:stretch/>
        </p:blipFill>
        <p:spPr bwMode="auto">
          <a:xfrm rot="16200000" flipV="1">
            <a:off x="8712699" y="3349804"/>
            <a:ext cx="6144491" cy="81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pd4pic.com/images/horizontal-tree-banner-book-plant-writi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0" b="30488"/>
          <a:stretch/>
        </p:blipFill>
        <p:spPr bwMode="auto">
          <a:xfrm rot="5400000" flipV="1">
            <a:off x="-2663936" y="2679772"/>
            <a:ext cx="6144491" cy="81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s://askoutline.files.wordpress.com/2015/09/outline_colo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149" y="2450403"/>
            <a:ext cx="2905922" cy="107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9183193" y="6411102"/>
            <a:ext cx="265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Orchadz</a:t>
            </a:r>
            <a:r>
              <a:rPr lang="en-US" sz="1600" b="1" dirty="0" smtClean="0"/>
              <a:t>, 24-03-2018. Page: 1</a:t>
            </a:r>
            <a:endParaRPr lang="en-US" sz="1600" b="1" dirty="0"/>
          </a:p>
        </p:txBody>
      </p:sp>
      <p:pic>
        <p:nvPicPr>
          <p:cNvPr id="33" name="Picture 12" descr="http://kineticknowledge.com/wp-content/uploads/2010/03/Ghost-Writing-iStock_000014841485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658" y="140938"/>
            <a:ext cx="824236" cy="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551584" y="187048"/>
            <a:ext cx="5026210" cy="2918936"/>
            <a:chOff x="1551584" y="43355"/>
            <a:chExt cx="5026210" cy="2918936"/>
          </a:xfrm>
        </p:grpSpPr>
        <p:sp>
          <p:nvSpPr>
            <p:cNvPr id="26" name="Rectangle 25"/>
            <p:cNvSpPr/>
            <p:nvPr/>
          </p:nvSpPr>
          <p:spPr>
            <a:xfrm>
              <a:off x="1551584" y="43355"/>
              <a:ext cx="5026210" cy="27238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300"/>
                </a:spcBef>
              </a:pPr>
              <a:r>
                <a:rPr lang="en-US" sz="2400" b="1" dirty="0">
                  <a:solidFill>
                    <a:srgbClr val="800000"/>
                  </a:solidFill>
                </a:rPr>
                <a:t>A</a:t>
              </a:r>
              <a:r>
                <a:rPr lang="en-US" sz="2400" b="1" dirty="0" smtClean="0">
                  <a:solidFill>
                    <a:srgbClr val="800000"/>
                  </a:solidFill>
                </a:rPr>
                <a:t>. </a:t>
              </a:r>
              <a:r>
                <a:rPr lang="en-US" sz="2400" b="1" dirty="0" err="1" smtClean="0">
                  <a:solidFill>
                    <a:srgbClr val="800000"/>
                  </a:solidFill>
                </a:rPr>
                <a:t>Mendeley</a:t>
              </a:r>
              <a:endParaRPr lang="en-US" sz="2400" b="1" dirty="0">
                <a:solidFill>
                  <a:srgbClr val="800000"/>
                </a:solidFill>
              </a:endParaRPr>
            </a:p>
            <a:p>
              <a:pPr marL="457200">
                <a:lnSpc>
                  <a:spcPct val="150000"/>
                </a:lnSpc>
              </a:pPr>
              <a:r>
                <a:rPr lang="en-US" b="1" dirty="0" err="1" smtClean="0">
                  <a:solidFill>
                    <a:srgbClr val="000099"/>
                  </a:solidFill>
                </a:rPr>
                <a:t>Instalasi</a:t>
              </a:r>
              <a:endParaRPr lang="en-US" b="1" dirty="0" smtClean="0">
                <a:solidFill>
                  <a:srgbClr val="000099"/>
                </a:solidFill>
              </a:endParaRPr>
            </a:p>
            <a:p>
              <a:pPr marL="457200">
                <a:lnSpc>
                  <a:spcPct val="150000"/>
                </a:lnSpc>
              </a:pPr>
              <a:r>
                <a:rPr lang="en-US" b="1" dirty="0" err="1" smtClean="0">
                  <a:solidFill>
                    <a:srgbClr val="000099"/>
                  </a:solidFill>
                </a:rPr>
                <a:t>Registrasi</a:t>
              </a:r>
              <a:endParaRPr lang="en-US" b="1" dirty="0" smtClean="0">
                <a:solidFill>
                  <a:srgbClr val="000099"/>
                </a:solidFill>
              </a:endParaRPr>
            </a:p>
            <a:p>
              <a:pPr marL="457200">
                <a:lnSpc>
                  <a:spcPct val="150000"/>
                </a:lnSpc>
              </a:pPr>
              <a:r>
                <a:rPr lang="en-ID" b="1" dirty="0" err="1" smtClean="0">
                  <a:solidFill>
                    <a:srgbClr val="000099"/>
                  </a:solidFill>
                </a:rPr>
                <a:t>Menggunakan</a:t>
              </a:r>
              <a:r>
                <a:rPr lang="en-ID" b="1" dirty="0" smtClean="0">
                  <a:solidFill>
                    <a:srgbClr val="000099"/>
                  </a:solidFill>
                </a:rPr>
                <a:t> </a:t>
              </a:r>
              <a:r>
                <a:rPr lang="en-ID" b="1" dirty="0" err="1" smtClean="0">
                  <a:solidFill>
                    <a:srgbClr val="000099"/>
                  </a:solidFill>
                </a:rPr>
                <a:t>Mendeley</a:t>
              </a:r>
              <a:endParaRPr lang="en-ID" b="1" dirty="0" smtClean="0">
                <a:solidFill>
                  <a:srgbClr val="000099"/>
                </a:solidFill>
              </a:endParaRPr>
            </a:p>
            <a:p>
              <a:pPr marL="457200">
                <a:lnSpc>
                  <a:spcPct val="150000"/>
                </a:lnSpc>
              </a:pPr>
              <a:r>
                <a:rPr lang="en-ID" b="1" dirty="0">
                  <a:solidFill>
                    <a:srgbClr val="000099"/>
                  </a:solidFill>
                </a:rPr>
                <a:t> </a:t>
              </a:r>
              <a:r>
                <a:rPr lang="en-ID" b="1" dirty="0" smtClean="0">
                  <a:solidFill>
                    <a:srgbClr val="000099"/>
                  </a:solidFill>
                </a:rPr>
                <a:t>      </a:t>
              </a:r>
              <a:r>
                <a:rPr lang="en-ID" b="1" dirty="0" err="1" smtClean="0">
                  <a:solidFill>
                    <a:srgbClr val="000099"/>
                  </a:solidFill>
                </a:rPr>
                <a:t>Entri</a:t>
              </a:r>
              <a:r>
                <a:rPr lang="en-ID" b="1" dirty="0" smtClean="0">
                  <a:solidFill>
                    <a:srgbClr val="000099"/>
                  </a:solidFill>
                </a:rPr>
                <a:t> Data </a:t>
              </a:r>
              <a:r>
                <a:rPr lang="en-ID" b="1" dirty="0" err="1" smtClean="0">
                  <a:solidFill>
                    <a:srgbClr val="000099"/>
                  </a:solidFill>
                </a:rPr>
                <a:t>Otomatis</a:t>
              </a:r>
              <a:r>
                <a:rPr lang="en-ID" b="1" dirty="0" smtClean="0">
                  <a:solidFill>
                    <a:srgbClr val="000099"/>
                  </a:solidFill>
                </a:rPr>
                <a:t> + </a:t>
              </a:r>
              <a:r>
                <a:rPr lang="en-ID" b="1" dirty="0" err="1" smtClean="0">
                  <a:solidFill>
                    <a:srgbClr val="000099"/>
                  </a:solidFill>
                </a:rPr>
                <a:t>perbaikan</a:t>
              </a:r>
              <a:r>
                <a:rPr lang="en-ID" b="1" dirty="0" smtClean="0">
                  <a:solidFill>
                    <a:srgbClr val="000099"/>
                  </a:solidFill>
                </a:rPr>
                <a:t> metadata</a:t>
              </a:r>
            </a:p>
            <a:p>
              <a:pPr marL="457200">
                <a:lnSpc>
                  <a:spcPct val="150000"/>
                </a:lnSpc>
              </a:pPr>
              <a:r>
                <a:rPr lang="en-ID" b="1" dirty="0" smtClean="0">
                  <a:solidFill>
                    <a:srgbClr val="000099"/>
                  </a:solidFill>
                </a:rPr>
                <a:t>       </a:t>
              </a:r>
              <a:r>
                <a:rPr lang="en-ID" b="1" dirty="0" err="1" smtClean="0">
                  <a:solidFill>
                    <a:srgbClr val="000099"/>
                  </a:solidFill>
                </a:rPr>
                <a:t>Entri</a:t>
              </a:r>
              <a:r>
                <a:rPr lang="en-ID" b="1" dirty="0" smtClean="0">
                  <a:solidFill>
                    <a:srgbClr val="000099"/>
                  </a:solidFill>
                </a:rPr>
                <a:t> Data Manual</a:t>
              </a:r>
              <a:endParaRPr lang="en-US" b="1" dirty="0">
                <a:solidFill>
                  <a:srgbClr val="000099"/>
                </a:solidFill>
              </a:endParaRPr>
            </a:p>
          </p:txBody>
        </p:sp>
        <p:pic>
          <p:nvPicPr>
            <p:cNvPr id="27" name="Picture 8" descr="https://encrypted-tbn2.gstatic.com/images?q=tbn:ANd9GcRxC0Lnz_TKrUYZuPaSjICzrgZ2MSlwZd8wrOurB19XrKCaDfT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2090" y="699808"/>
              <a:ext cx="287186" cy="287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8" descr="https://encrypted-tbn2.gstatic.com/images?q=tbn:ANd9GcRxC0Lnz_TKrUYZuPaSjICzrgZ2MSlwZd8wrOurB19XrKCaDfT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7240" y="1117411"/>
              <a:ext cx="287186" cy="287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8" descr="https://encrypted-tbn2.gstatic.com/images?q=tbn:ANd9GcRxC0Lnz_TKrUYZuPaSjICzrgZ2MSlwZd8wrOurB19XrKCaDfT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2090" y="1558694"/>
              <a:ext cx="287186" cy="287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2467" y="2186260"/>
              <a:ext cx="342900" cy="3429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8945" y="2619391"/>
              <a:ext cx="342900" cy="342900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1502251" y="3441659"/>
            <a:ext cx="5652507" cy="3139321"/>
            <a:chOff x="1502251" y="3049769"/>
            <a:chExt cx="5652507" cy="3139321"/>
          </a:xfrm>
        </p:grpSpPr>
        <p:sp>
          <p:nvSpPr>
            <p:cNvPr id="18" name="Rectangle 17"/>
            <p:cNvSpPr/>
            <p:nvPr/>
          </p:nvSpPr>
          <p:spPr>
            <a:xfrm>
              <a:off x="1502251" y="3049769"/>
              <a:ext cx="5652507" cy="3139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>
                  <a:solidFill>
                    <a:srgbClr val="800000"/>
                  </a:solidFill>
                </a:rPr>
                <a:t>B. </a:t>
              </a:r>
              <a:r>
                <a:rPr lang="en-US" sz="2400" b="1" dirty="0" err="1" smtClean="0">
                  <a:solidFill>
                    <a:srgbClr val="800000"/>
                  </a:solidFill>
                </a:rPr>
                <a:t>Ms</a:t>
              </a:r>
              <a:r>
                <a:rPr lang="en-US" sz="2400" b="1" dirty="0" smtClean="0">
                  <a:solidFill>
                    <a:srgbClr val="800000"/>
                  </a:solidFill>
                </a:rPr>
                <a:t> Word</a:t>
              </a:r>
              <a:endParaRPr lang="en-US" sz="2400" b="1" dirty="0">
                <a:solidFill>
                  <a:srgbClr val="800000"/>
                </a:solidFill>
              </a:endParaRPr>
            </a:p>
            <a:p>
              <a:pPr marL="457200">
                <a:lnSpc>
                  <a:spcPct val="150000"/>
                </a:lnSpc>
              </a:pPr>
              <a:r>
                <a:rPr lang="en-ID" b="1" dirty="0" err="1" smtClean="0">
                  <a:solidFill>
                    <a:srgbClr val="000099"/>
                  </a:solidFill>
                </a:rPr>
                <a:t>Pengaturan</a:t>
              </a:r>
              <a:r>
                <a:rPr lang="en-ID" b="1" dirty="0" smtClean="0">
                  <a:solidFill>
                    <a:srgbClr val="000099"/>
                  </a:solidFill>
                </a:rPr>
                <a:t> </a:t>
              </a:r>
              <a:r>
                <a:rPr lang="en-ID" b="1" dirty="0">
                  <a:solidFill>
                    <a:srgbClr val="000099"/>
                  </a:solidFill>
                </a:rPr>
                <a:t>STYLE</a:t>
              </a:r>
            </a:p>
            <a:p>
              <a:pPr marL="457200">
                <a:lnSpc>
                  <a:spcPct val="150000"/>
                </a:lnSpc>
              </a:pPr>
              <a:r>
                <a:rPr lang="en-ID" b="1" dirty="0" err="1">
                  <a:solidFill>
                    <a:srgbClr val="000099"/>
                  </a:solidFill>
                </a:rPr>
                <a:t>Penomoran</a:t>
              </a:r>
              <a:r>
                <a:rPr lang="en-ID" b="1" dirty="0">
                  <a:solidFill>
                    <a:srgbClr val="000099"/>
                  </a:solidFill>
                </a:rPr>
                <a:t> Bab </a:t>
              </a:r>
              <a:r>
                <a:rPr lang="en-ID" b="1" dirty="0" err="1">
                  <a:solidFill>
                    <a:srgbClr val="000099"/>
                  </a:solidFill>
                </a:rPr>
                <a:t>dan</a:t>
              </a:r>
              <a:r>
                <a:rPr lang="en-ID" b="1" dirty="0">
                  <a:solidFill>
                    <a:srgbClr val="000099"/>
                  </a:solidFill>
                </a:rPr>
                <a:t> </a:t>
              </a:r>
              <a:r>
                <a:rPr lang="en-ID" b="1" dirty="0" err="1">
                  <a:solidFill>
                    <a:srgbClr val="000099"/>
                  </a:solidFill>
                </a:rPr>
                <a:t>Subbab</a:t>
              </a:r>
              <a:r>
                <a:rPr lang="en-ID" b="1" dirty="0">
                  <a:solidFill>
                    <a:srgbClr val="000099"/>
                  </a:solidFill>
                </a:rPr>
                <a:t> </a:t>
              </a:r>
              <a:r>
                <a:rPr lang="en-ID" b="1" dirty="0" err="1">
                  <a:solidFill>
                    <a:srgbClr val="000099"/>
                  </a:solidFill>
                </a:rPr>
                <a:t>Otomatis</a:t>
              </a:r>
              <a:endParaRPr lang="en-ID" b="1" dirty="0">
                <a:solidFill>
                  <a:srgbClr val="000099"/>
                </a:solidFill>
              </a:endParaRPr>
            </a:p>
            <a:p>
              <a:pPr marL="457200">
                <a:lnSpc>
                  <a:spcPct val="150000"/>
                </a:lnSpc>
              </a:pPr>
              <a:r>
                <a:rPr lang="en-ID" b="1" dirty="0" err="1">
                  <a:solidFill>
                    <a:srgbClr val="000099"/>
                  </a:solidFill>
                </a:rPr>
                <a:t>Mengganti</a:t>
              </a:r>
              <a:r>
                <a:rPr lang="en-ID" b="1" dirty="0">
                  <a:solidFill>
                    <a:srgbClr val="000099"/>
                  </a:solidFill>
                </a:rPr>
                <a:t> </a:t>
              </a:r>
              <a:r>
                <a:rPr lang="en-ID" b="1" dirty="0" err="1">
                  <a:solidFill>
                    <a:srgbClr val="000099"/>
                  </a:solidFill>
                </a:rPr>
                <a:t>Urutan</a:t>
              </a:r>
              <a:r>
                <a:rPr lang="en-ID" b="1" dirty="0">
                  <a:solidFill>
                    <a:srgbClr val="000099"/>
                  </a:solidFill>
                </a:rPr>
                <a:t> </a:t>
              </a:r>
              <a:r>
                <a:rPr lang="en-ID" b="1" dirty="0" err="1">
                  <a:solidFill>
                    <a:srgbClr val="000099"/>
                  </a:solidFill>
                </a:rPr>
                <a:t>Penomoran</a:t>
              </a:r>
              <a:endParaRPr lang="en-ID" b="1" dirty="0">
                <a:solidFill>
                  <a:srgbClr val="000099"/>
                </a:solidFill>
              </a:endParaRPr>
            </a:p>
            <a:p>
              <a:pPr marL="457200">
                <a:lnSpc>
                  <a:spcPct val="150000"/>
                </a:lnSpc>
              </a:pPr>
              <a:r>
                <a:rPr lang="en-ID" b="1" dirty="0" err="1">
                  <a:solidFill>
                    <a:srgbClr val="000099"/>
                  </a:solidFill>
                </a:rPr>
                <a:t>Daftar</a:t>
              </a:r>
              <a:r>
                <a:rPr lang="en-ID" b="1" dirty="0">
                  <a:solidFill>
                    <a:srgbClr val="000099"/>
                  </a:solidFill>
                </a:rPr>
                <a:t> Isi </a:t>
              </a:r>
              <a:r>
                <a:rPr lang="en-ID" b="1" dirty="0" err="1">
                  <a:solidFill>
                    <a:srgbClr val="000099"/>
                  </a:solidFill>
                </a:rPr>
                <a:t>Otomatis</a:t>
              </a:r>
              <a:endParaRPr lang="en-ID" b="1" dirty="0">
                <a:solidFill>
                  <a:srgbClr val="000099"/>
                </a:solidFill>
              </a:endParaRPr>
            </a:p>
            <a:p>
              <a:pPr marL="457200">
                <a:lnSpc>
                  <a:spcPct val="150000"/>
                </a:lnSpc>
              </a:pPr>
              <a:r>
                <a:rPr lang="en-ID" b="1" dirty="0" err="1" smtClean="0">
                  <a:solidFill>
                    <a:srgbClr val="000099"/>
                  </a:solidFill>
                </a:rPr>
                <a:t>Penggunaan</a:t>
              </a:r>
              <a:r>
                <a:rPr lang="en-ID" b="1" dirty="0" smtClean="0">
                  <a:solidFill>
                    <a:srgbClr val="000099"/>
                  </a:solidFill>
                </a:rPr>
                <a:t> </a:t>
              </a:r>
              <a:r>
                <a:rPr lang="en-ID" b="1" dirty="0">
                  <a:solidFill>
                    <a:srgbClr val="000099"/>
                  </a:solidFill>
                </a:rPr>
                <a:t>Insert Caption </a:t>
              </a:r>
              <a:r>
                <a:rPr lang="en-ID" b="1" dirty="0" err="1">
                  <a:solidFill>
                    <a:srgbClr val="000099"/>
                  </a:solidFill>
                </a:rPr>
                <a:t>pada</a:t>
              </a:r>
              <a:r>
                <a:rPr lang="en-ID" b="1" dirty="0">
                  <a:solidFill>
                    <a:srgbClr val="000099"/>
                  </a:solidFill>
                </a:rPr>
                <a:t> </a:t>
              </a:r>
              <a:r>
                <a:rPr lang="en-ID" b="1" dirty="0" smtClean="0">
                  <a:solidFill>
                    <a:srgbClr val="000099"/>
                  </a:solidFill>
                </a:rPr>
                <a:t>Menu </a:t>
              </a:r>
              <a:r>
                <a:rPr lang="en-ID" b="1" i="1" dirty="0" smtClean="0">
                  <a:solidFill>
                    <a:srgbClr val="000099"/>
                  </a:solidFill>
                </a:rPr>
                <a:t>References</a:t>
              </a:r>
              <a:endParaRPr lang="en-US" b="1" i="1" dirty="0">
                <a:solidFill>
                  <a:srgbClr val="000099"/>
                </a:solidFill>
              </a:endParaRPr>
            </a:p>
            <a:p>
              <a:pPr marL="457200">
                <a:lnSpc>
                  <a:spcPct val="150000"/>
                </a:lnSpc>
              </a:pPr>
              <a:r>
                <a:rPr lang="en-ID" b="1" dirty="0" err="1" smtClean="0">
                  <a:solidFill>
                    <a:srgbClr val="000099"/>
                  </a:solidFill>
                </a:rPr>
                <a:t>Penggunaan</a:t>
              </a:r>
              <a:r>
                <a:rPr lang="en-ID" b="1" dirty="0" smtClean="0">
                  <a:solidFill>
                    <a:srgbClr val="000099"/>
                  </a:solidFill>
                </a:rPr>
                <a:t> </a:t>
              </a:r>
              <a:r>
                <a:rPr lang="en-ID" b="1" dirty="0" err="1">
                  <a:solidFill>
                    <a:srgbClr val="000099"/>
                  </a:solidFill>
                </a:rPr>
                <a:t>Mendeley</a:t>
              </a:r>
              <a:r>
                <a:rPr lang="en-ID" b="1" dirty="0">
                  <a:solidFill>
                    <a:srgbClr val="000099"/>
                  </a:solidFill>
                </a:rPr>
                <a:t> </a:t>
              </a:r>
              <a:r>
                <a:rPr lang="en-ID" b="1" dirty="0" err="1">
                  <a:solidFill>
                    <a:srgbClr val="000099"/>
                  </a:solidFill>
                </a:rPr>
                <a:t>Untuk</a:t>
              </a:r>
              <a:r>
                <a:rPr lang="en-ID" b="1" dirty="0">
                  <a:solidFill>
                    <a:srgbClr val="000099"/>
                  </a:solidFill>
                </a:rPr>
                <a:t> </a:t>
              </a:r>
              <a:r>
                <a:rPr lang="en-ID" b="1" dirty="0" err="1">
                  <a:solidFill>
                    <a:srgbClr val="000099"/>
                  </a:solidFill>
                </a:rPr>
                <a:t>Sitasi</a:t>
              </a:r>
              <a:r>
                <a:rPr lang="en-ID" b="1" dirty="0">
                  <a:solidFill>
                    <a:srgbClr val="000099"/>
                  </a:solidFill>
                </a:rPr>
                <a:t> </a:t>
              </a:r>
              <a:r>
                <a:rPr lang="en-ID" b="1" dirty="0" err="1">
                  <a:solidFill>
                    <a:srgbClr val="000099"/>
                  </a:solidFill>
                </a:rPr>
                <a:t>pada</a:t>
              </a:r>
              <a:r>
                <a:rPr lang="en-ID" b="1" dirty="0">
                  <a:solidFill>
                    <a:srgbClr val="000099"/>
                  </a:solidFill>
                </a:rPr>
                <a:t> MS </a:t>
              </a:r>
              <a:r>
                <a:rPr lang="en-ID" b="1" dirty="0" smtClean="0">
                  <a:solidFill>
                    <a:srgbClr val="000099"/>
                  </a:solidFill>
                </a:rPr>
                <a:t>Word</a:t>
              </a:r>
              <a:endParaRPr lang="en-ID" b="1" dirty="0">
                <a:solidFill>
                  <a:srgbClr val="000099"/>
                </a:solidFill>
              </a:endParaRPr>
            </a:p>
          </p:txBody>
        </p:sp>
        <p:pic>
          <p:nvPicPr>
            <p:cNvPr id="19" name="Picture 8" descr="https://encrypted-tbn2.gstatic.com/images?q=tbn:ANd9GcRxC0Lnz_TKrUYZuPaSjICzrgZ2MSlwZd8wrOurB19XrKCaDfT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0629" y="3735210"/>
              <a:ext cx="287186" cy="287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" descr="https://encrypted-tbn2.gstatic.com/images?q=tbn:ANd9GcRxC0Lnz_TKrUYZuPaSjICzrgZ2MSlwZd8wrOurB19XrKCaDfT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0629" y="4125358"/>
              <a:ext cx="287186" cy="287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https://encrypted-tbn2.gstatic.com/images?q=tbn:ANd9GcRxC0Lnz_TKrUYZuPaSjICzrgZ2MSlwZd8wrOurB19XrKCaDfT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710" y="4564605"/>
              <a:ext cx="287186" cy="287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 descr="https://encrypted-tbn2.gstatic.com/images?q=tbn:ANd9GcRxC0Lnz_TKrUYZuPaSjICzrgZ2MSlwZd8wrOurB19XrKCaDfT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0629" y="4979327"/>
              <a:ext cx="287186" cy="287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https://encrypted-tbn2.gstatic.com/images?q=tbn:ANd9GcRxC0Lnz_TKrUYZuPaSjICzrgZ2MSlwZd8wrOurB19XrKCaDfT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0629" y="5369475"/>
              <a:ext cx="287186" cy="287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https://encrypted-tbn2.gstatic.com/images?q=tbn:ANd9GcRxC0Lnz_TKrUYZuPaSjICzrgZ2MSlwZd8wrOurB19XrKCaDfT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710" y="5808722"/>
              <a:ext cx="287186" cy="287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655" y="5619119"/>
            <a:ext cx="725086" cy="72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d4pic.com/images/horizontal-tree-banner-book-plant-writi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0" b="30488"/>
          <a:stretch/>
        </p:blipFill>
        <p:spPr bwMode="auto">
          <a:xfrm rot="16200000" flipV="1">
            <a:off x="8712699" y="3349804"/>
            <a:ext cx="6144491" cy="81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pd4pic.com/images/horizontal-tree-banner-book-plant-writi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0" b="30488"/>
          <a:stretch/>
        </p:blipFill>
        <p:spPr bwMode="auto">
          <a:xfrm rot="5400000" flipV="1">
            <a:off x="-2663936" y="2679772"/>
            <a:ext cx="6144491" cy="81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9183193" y="6411102"/>
            <a:ext cx="3007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Orchadz</a:t>
            </a:r>
            <a:r>
              <a:rPr lang="en-US" sz="1600" b="1" dirty="0" smtClean="0"/>
              <a:t>, 24-03-2018. Page: </a:t>
            </a:r>
            <a:r>
              <a:rPr lang="en-US" sz="1600" b="1" dirty="0" smtClean="0"/>
              <a:t>19</a:t>
            </a:r>
            <a:endParaRPr lang="en-US" sz="1600" b="1" dirty="0"/>
          </a:p>
        </p:txBody>
      </p:sp>
      <p:pic>
        <p:nvPicPr>
          <p:cNvPr id="33" name="Picture 12" descr="http://kineticknowledge.com/wp-content/uploads/2010/03/Ghost-Writing-iStock_000014841485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658" y="140938"/>
            <a:ext cx="824236" cy="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956029" y="271568"/>
            <a:ext cx="26991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3600" b="1" dirty="0">
                <a:solidFill>
                  <a:srgbClr val="800000"/>
                </a:solidFill>
              </a:rPr>
              <a:t>A. </a:t>
            </a:r>
            <a:r>
              <a:rPr lang="en-US" sz="3600" b="1" dirty="0" smtClean="0">
                <a:solidFill>
                  <a:srgbClr val="800000"/>
                </a:solidFill>
              </a:rPr>
              <a:t>MS WORD</a:t>
            </a:r>
            <a:endParaRPr lang="en-US" sz="3600" b="1" dirty="0">
              <a:solidFill>
                <a:srgbClr val="8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43341" y="1104200"/>
            <a:ext cx="2594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0099"/>
                </a:solidFill>
              </a:rPr>
              <a:t>Daftar</a:t>
            </a:r>
            <a:r>
              <a:rPr lang="en-US" sz="2400" b="1" dirty="0" smtClean="0">
                <a:solidFill>
                  <a:srgbClr val="000099"/>
                </a:solidFill>
              </a:rPr>
              <a:t> Isi </a:t>
            </a:r>
            <a:r>
              <a:rPr lang="en-US" sz="2400" b="1" dirty="0" err="1" smtClean="0">
                <a:solidFill>
                  <a:srgbClr val="000099"/>
                </a:solidFill>
              </a:rPr>
              <a:t>Otomatis</a:t>
            </a:r>
            <a:endParaRPr lang="en-US" sz="24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866" y="391122"/>
            <a:ext cx="1261550" cy="7096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0017" y="2233252"/>
            <a:ext cx="5667375" cy="2162175"/>
          </a:xfrm>
          <a:prstGeom prst="rect">
            <a:avLst/>
          </a:prstGeom>
        </p:spPr>
      </p:pic>
      <p:sp>
        <p:nvSpPr>
          <p:cNvPr id="15" name="Line Callout 2 14"/>
          <p:cNvSpPr/>
          <p:nvPr/>
        </p:nvSpPr>
        <p:spPr>
          <a:xfrm>
            <a:off x="8485343" y="3001829"/>
            <a:ext cx="2082509" cy="625020"/>
          </a:xfrm>
          <a:prstGeom prst="borderCallout2">
            <a:avLst>
              <a:gd name="adj1" fmla="val 55538"/>
              <a:gd name="adj2" fmla="val 2"/>
              <a:gd name="adj3" fmla="val 55942"/>
              <a:gd name="adj4" fmla="val -55095"/>
              <a:gd name="adj5" fmla="val -41979"/>
              <a:gd name="adj6" fmla="val -13177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dirty="0" smtClean="0">
                <a:solidFill>
                  <a:schemeClr val="tx1"/>
                </a:solidFill>
              </a:rPr>
              <a:t>1. Menu </a:t>
            </a:r>
            <a:r>
              <a:rPr lang="en-ID" i="1" dirty="0" smtClean="0">
                <a:solidFill>
                  <a:schemeClr val="tx1"/>
                </a:solidFill>
              </a:rPr>
              <a:t>References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7" name="Line Callout 2 16"/>
          <p:cNvSpPr/>
          <p:nvPr/>
        </p:nvSpPr>
        <p:spPr>
          <a:xfrm>
            <a:off x="6120459" y="4677131"/>
            <a:ext cx="2364884" cy="534952"/>
          </a:xfrm>
          <a:prstGeom prst="borderCallout2">
            <a:avLst>
              <a:gd name="adj1" fmla="val 55538"/>
              <a:gd name="adj2" fmla="val 2"/>
              <a:gd name="adj3" fmla="val 55942"/>
              <a:gd name="adj4" fmla="val -55095"/>
              <a:gd name="adj5" fmla="val -274736"/>
              <a:gd name="adj6" fmla="val -14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dirty="0" smtClean="0">
                <a:solidFill>
                  <a:schemeClr val="tx1"/>
                </a:solidFill>
              </a:rPr>
              <a:t>2. </a:t>
            </a:r>
            <a:r>
              <a:rPr lang="en-ID" i="1" dirty="0" smtClean="0">
                <a:solidFill>
                  <a:schemeClr val="tx1"/>
                </a:solidFill>
              </a:rPr>
              <a:t>Table of Contents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655" y="5619119"/>
            <a:ext cx="725086" cy="72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9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d4pic.com/images/horizontal-tree-banner-book-plant-writi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0" b="30488"/>
          <a:stretch/>
        </p:blipFill>
        <p:spPr bwMode="auto">
          <a:xfrm rot="16200000" flipV="1">
            <a:off x="8712699" y="3349804"/>
            <a:ext cx="6144491" cy="81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pd4pic.com/images/horizontal-tree-banner-book-plant-writi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0" b="30488"/>
          <a:stretch/>
        </p:blipFill>
        <p:spPr bwMode="auto">
          <a:xfrm rot="5400000" flipV="1">
            <a:off x="-2663936" y="2679772"/>
            <a:ext cx="6144491" cy="81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9183192" y="6411102"/>
            <a:ext cx="2847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Orchadz</a:t>
            </a:r>
            <a:r>
              <a:rPr lang="en-US" sz="1600" b="1" dirty="0" smtClean="0"/>
              <a:t>, 24-03-2018. Page: </a:t>
            </a:r>
            <a:r>
              <a:rPr lang="en-US" sz="1600" b="1" dirty="0" smtClean="0"/>
              <a:t>20</a:t>
            </a:r>
            <a:endParaRPr lang="en-US" sz="1600" b="1" dirty="0"/>
          </a:p>
        </p:txBody>
      </p:sp>
      <p:pic>
        <p:nvPicPr>
          <p:cNvPr id="33" name="Picture 12" descr="http://kineticknowledge.com/wp-content/uploads/2010/03/Ghost-Writing-iStock_000014841485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658" y="140938"/>
            <a:ext cx="824236" cy="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956029" y="271568"/>
            <a:ext cx="26991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3600" b="1" dirty="0">
                <a:solidFill>
                  <a:srgbClr val="800000"/>
                </a:solidFill>
              </a:rPr>
              <a:t>A. </a:t>
            </a:r>
            <a:r>
              <a:rPr lang="en-US" sz="3600" b="1" dirty="0" smtClean="0">
                <a:solidFill>
                  <a:srgbClr val="800000"/>
                </a:solidFill>
              </a:rPr>
              <a:t>MS WORD</a:t>
            </a:r>
            <a:endParaRPr lang="en-US" sz="3600" b="1" dirty="0">
              <a:solidFill>
                <a:srgbClr val="8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43340" y="1519391"/>
            <a:ext cx="6017545" cy="14296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ID" sz="2000" i="1" dirty="0" smtClean="0"/>
              <a:t>Insert Caption</a:t>
            </a:r>
            <a:r>
              <a:rPr lang="en-ID" sz="2000" dirty="0" smtClean="0"/>
              <a:t> </a:t>
            </a:r>
            <a:r>
              <a:rPr lang="en-ID" sz="2000" dirty="0" err="1" smtClean="0"/>
              <a:t>dapat</a:t>
            </a:r>
            <a:r>
              <a:rPr lang="en-ID" sz="2000" dirty="0" smtClean="0"/>
              <a:t> </a:t>
            </a:r>
            <a:r>
              <a:rPr lang="en-ID" sz="2000" dirty="0" err="1" smtClean="0"/>
              <a:t>digunakan</a:t>
            </a:r>
            <a:r>
              <a:rPr lang="en-ID" sz="2000" dirty="0" smtClean="0"/>
              <a:t> </a:t>
            </a:r>
            <a:r>
              <a:rPr lang="en-ID" sz="2000" dirty="0" err="1" smtClean="0"/>
              <a:t>untuk</a:t>
            </a:r>
            <a:r>
              <a:rPr lang="en-ID" sz="2000" dirty="0" smtClean="0"/>
              <a:t>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ID" sz="2000" dirty="0" err="1" smtClean="0"/>
              <a:t>Memasukkan</a:t>
            </a:r>
            <a:r>
              <a:rPr lang="en-ID" sz="2000" dirty="0" smtClean="0"/>
              <a:t> </a:t>
            </a:r>
            <a:r>
              <a:rPr lang="en-ID" sz="2000" dirty="0" err="1" smtClean="0"/>
              <a:t>Gambar</a:t>
            </a:r>
            <a:r>
              <a:rPr lang="en-ID" sz="2000" dirty="0" smtClean="0"/>
              <a:t> </a:t>
            </a:r>
            <a:r>
              <a:rPr lang="en-ID" sz="2000" dirty="0" err="1" smtClean="0"/>
              <a:t>Bernomor</a:t>
            </a:r>
            <a:r>
              <a:rPr lang="en-ID" sz="2000" dirty="0" smtClean="0"/>
              <a:t> </a:t>
            </a:r>
            <a:r>
              <a:rPr lang="en-ID" sz="2000" dirty="0" err="1" smtClean="0"/>
              <a:t>Secara</a:t>
            </a:r>
            <a:r>
              <a:rPr lang="en-ID" sz="2000" dirty="0" smtClean="0"/>
              <a:t> </a:t>
            </a:r>
            <a:r>
              <a:rPr lang="en-ID" sz="2000" dirty="0" err="1" smtClean="0"/>
              <a:t>Otomatis</a:t>
            </a:r>
            <a:endParaRPr lang="en-ID" sz="20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ID" sz="2000" dirty="0" err="1" smtClean="0"/>
              <a:t>Memasukkan</a:t>
            </a:r>
            <a:r>
              <a:rPr lang="en-ID" sz="2000" dirty="0" smtClean="0"/>
              <a:t> </a:t>
            </a:r>
            <a:r>
              <a:rPr lang="en-ID" sz="2000" dirty="0" err="1" smtClean="0"/>
              <a:t>Persamaan</a:t>
            </a:r>
            <a:r>
              <a:rPr lang="en-ID" sz="2000" dirty="0" smtClean="0"/>
              <a:t> </a:t>
            </a:r>
            <a:r>
              <a:rPr lang="en-ID" sz="2000" dirty="0" err="1" smtClean="0"/>
              <a:t>Bernomor</a:t>
            </a:r>
            <a:r>
              <a:rPr lang="en-ID" sz="2000" dirty="0" smtClean="0"/>
              <a:t> </a:t>
            </a:r>
            <a:r>
              <a:rPr lang="en-ID" sz="2000" dirty="0" err="1" smtClean="0"/>
              <a:t>Secara</a:t>
            </a:r>
            <a:r>
              <a:rPr lang="en-ID" sz="2000" dirty="0" smtClean="0"/>
              <a:t> </a:t>
            </a:r>
            <a:r>
              <a:rPr lang="en-ID" sz="2000" dirty="0" err="1" smtClean="0"/>
              <a:t>Otomatis</a:t>
            </a:r>
            <a:endParaRPr lang="en-ID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866" y="391122"/>
            <a:ext cx="1261550" cy="70962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143340" y="1100744"/>
            <a:ext cx="6630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2400" b="1" dirty="0" err="1" smtClean="0">
                <a:solidFill>
                  <a:srgbClr val="000099"/>
                </a:solidFill>
              </a:rPr>
              <a:t>Penggunaan</a:t>
            </a:r>
            <a:r>
              <a:rPr lang="en-ID" sz="2400" b="1" dirty="0" smtClean="0">
                <a:solidFill>
                  <a:srgbClr val="000099"/>
                </a:solidFill>
              </a:rPr>
              <a:t> </a:t>
            </a:r>
            <a:r>
              <a:rPr lang="en-ID" sz="2400" b="1" i="1" dirty="0" smtClean="0">
                <a:solidFill>
                  <a:srgbClr val="000099"/>
                </a:solidFill>
              </a:rPr>
              <a:t>Insert Caption </a:t>
            </a:r>
            <a:r>
              <a:rPr lang="en-ID" sz="2400" b="1" dirty="0" err="1" smtClean="0">
                <a:solidFill>
                  <a:srgbClr val="000099"/>
                </a:solidFill>
              </a:rPr>
              <a:t>pada</a:t>
            </a:r>
            <a:r>
              <a:rPr lang="en-ID" sz="2400" b="1" dirty="0" smtClean="0">
                <a:solidFill>
                  <a:srgbClr val="000099"/>
                </a:solidFill>
              </a:rPr>
              <a:t> Menu References</a:t>
            </a:r>
            <a:endParaRPr lang="en-US" sz="2400" i="1" dirty="0"/>
          </a:p>
        </p:txBody>
      </p:sp>
      <p:sp>
        <p:nvSpPr>
          <p:cNvPr id="3" name="Rectangle 2"/>
          <p:cNvSpPr/>
          <p:nvPr/>
        </p:nvSpPr>
        <p:spPr>
          <a:xfrm>
            <a:off x="1143340" y="2984373"/>
            <a:ext cx="75173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D" dirty="0" err="1" smtClean="0"/>
              <a:t>Perujukan</a:t>
            </a:r>
            <a:r>
              <a:rPr lang="en-ID" dirty="0" smtClean="0"/>
              <a:t> </a:t>
            </a:r>
            <a:r>
              <a:rPr lang="en-ID" dirty="0" err="1" smtClean="0"/>
              <a:t>pada</a:t>
            </a:r>
            <a:r>
              <a:rPr lang="en-ID" dirty="0" smtClean="0"/>
              <a:t> </a:t>
            </a:r>
            <a:r>
              <a:rPr lang="en-ID" dirty="0" err="1" smtClean="0"/>
              <a:t>Gambar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Persamaan</a:t>
            </a:r>
            <a:r>
              <a:rPr lang="en-ID" dirty="0" smtClean="0"/>
              <a:t> </a:t>
            </a:r>
            <a:r>
              <a:rPr lang="en-ID" dirty="0" err="1" smtClean="0"/>
              <a:t>dapat</a:t>
            </a:r>
            <a:r>
              <a:rPr lang="en-ID" dirty="0" smtClean="0"/>
              <a:t> </a:t>
            </a:r>
            <a:r>
              <a:rPr lang="en-ID" dirty="0" err="1" smtClean="0"/>
              <a:t>dilakukan</a:t>
            </a:r>
            <a:r>
              <a:rPr lang="en-ID" dirty="0" smtClean="0"/>
              <a:t> </a:t>
            </a:r>
            <a:r>
              <a:rPr lang="en-ID" dirty="0" err="1" smtClean="0"/>
              <a:t>dengan</a:t>
            </a:r>
            <a:r>
              <a:rPr lang="en-ID" dirty="0" smtClean="0"/>
              <a:t> </a:t>
            </a:r>
            <a:r>
              <a:rPr lang="en-ID" dirty="0" err="1" smtClean="0"/>
              <a:t>Fasilitas</a:t>
            </a:r>
            <a:r>
              <a:rPr lang="en-ID" dirty="0" smtClean="0"/>
              <a:t> </a:t>
            </a:r>
            <a:r>
              <a:rPr lang="en-ID" b="1" i="1" dirty="0"/>
              <a:t>Cross-reference </a:t>
            </a:r>
            <a:r>
              <a:rPr lang="en-ID" dirty="0" smtClean="0"/>
              <a:t>(</a:t>
            </a:r>
            <a:r>
              <a:rPr lang="en-ID" dirty="0" err="1" smtClean="0"/>
              <a:t>juga</a:t>
            </a:r>
            <a:r>
              <a:rPr lang="en-ID" dirty="0" smtClean="0"/>
              <a:t> </a:t>
            </a:r>
            <a:r>
              <a:rPr lang="en-ID" dirty="0" err="1" smtClean="0"/>
              <a:t>terdapat</a:t>
            </a:r>
            <a:r>
              <a:rPr lang="en-ID" dirty="0" smtClean="0"/>
              <a:t> di menu </a:t>
            </a:r>
            <a:r>
              <a:rPr lang="en-ID" b="1" i="1" dirty="0" smtClean="0"/>
              <a:t>References</a:t>
            </a:r>
            <a:r>
              <a:rPr lang="en-ID" dirty="0" smtClean="0"/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340" y="4195614"/>
            <a:ext cx="6972300" cy="1962150"/>
          </a:xfrm>
          <a:prstGeom prst="rect">
            <a:avLst/>
          </a:prstGeom>
        </p:spPr>
      </p:pic>
      <p:sp>
        <p:nvSpPr>
          <p:cNvPr id="12" name="Line Callout 2 11"/>
          <p:cNvSpPr/>
          <p:nvPr/>
        </p:nvSpPr>
        <p:spPr>
          <a:xfrm>
            <a:off x="8394029" y="3488074"/>
            <a:ext cx="2812629" cy="534952"/>
          </a:xfrm>
          <a:prstGeom prst="borderCallout2">
            <a:avLst>
              <a:gd name="adj1" fmla="val 45770"/>
              <a:gd name="adj2" fmla="val 2"/>
              <a:gd name="adj3" fmla="val 48616"/>
              <a:gd name="adj4" fmla="val -54631"/>
              <a:gd name="adj5" fmla="val 282011"/>
              <a:gd name="adj6" fmla="val -7096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b="1" i="1" dirty="0" smtClean="0">
                <a:solidFill>
                  <a:schemeClr val="tx1"/>
                </a:solidFill>
              </a:rPr>
              <a:t>References &gt; Insert Caption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15" name="Line Callout 2 14"/>
          <p:cNvSpPr/>
          <p:nvPr/>
        </p:nvSpPr>
        <p:spPr>
          <a:xfrm>
            <a:off x="8204707" y="4682112"/>
            <a:ext cx="3088221" cy="534952"/>
          </a:xfrm>
          <a:prstGeom prst="borderCallout2">
            <a:avLst>
              <a:gd name="adj1" fmla="val 45770"/>
              <a:gd name="adj2" fmla="val 2"/>
              <a:gd name="adj3" fmla="val 46174"/>
              <a:gd name="adj4" fmla="val -29934"/>
              <a:gd name="adj5" fmla="val 108639"/>
              <a:gd name="adj6" fmla="val -367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b="1" i="1" dirty="0" smtClean="0">
                <a:solidFill>
                  <a:schemeClr val="tx1"/>
                </a:solidFill>
              </a:rPr>
              <a:t>References &gt; Cros</a:t>
            </a:r>
            <a:r>
              <a:rPr lang="en-ID" b="1" i="1" dirty="0" smtClean="0">
                <a:solidFill>
                  <a:schemeClr val="tx1"/>
                </a:solidFill>
              </a:rPr>
              <a:t>s Reference</a:t>
            </a:r>
            <a:endParaRPr lang="en-US" b="1" i="1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655" y="5619119"/>
            <a:ext cx="725086" cy="72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5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d4pic.com/images/horizontal-tree-banner-book-plant-writi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0" b="30488"/>
          <a:stretch/>
        </p:blipFill>
        <p:spPr bwMode="auto">
          <a:xfrm rot="16200000" flipV="1">
            <a:off x="8712699" y="3349804"/>
            <a:ext cx="6144491" cy="81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pd4pic.com/images/horizontal-tree-banner-book-plant-writi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0" b="30488"/>
          <a:stretch/>
        </p:blipFill>
        <p:spPr bwMode="auto">
          <a:xfrm rot="5400000" flipV="1">
            <a:off x="-2663936" y="2679772"/>
            <a:ext cx="6144491" cy="81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9183192" y="6411102"/>
            <a:ext cx="2847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Orchadz</a:t>
            </a:r>
            <a:r>
              <a:rPr lang="en-US" sz="1600" b="1" dirty="0" smtClean="0"/>
              <a:t>, 24-03-2018. Page: </a:t>
            </a:r>
            <a:r>
              <a:rPr lang="en-US" sz="1600" b="1" dirty="0" smtClean="0"/>
              <a:t>21</a:t>
            </a:r>
            <a:endParaRPr lang="en-US" sz="1600" b="1" dirty="0"/>
          </a:p>
        </p:txBody>
      </p:sp>
      <p:pic>
        <p:nvPicPr>
          <p:cNvPr id="33" name="Picture 12" descr="http://kineticknowledge.com/wp-content/uploads/2010/03/Ghost-Writing-iStock_000014841485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658" y="140938"/>
            <a:ext cx="824236" cy="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956029" y="271568"/>
            <a:ext cx="26991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3600" b="1" dirty="0">
                <a:solidFill>
                  <a:srgbClr val="800000"/>
                </a:solidFill>
              </a:rPr>
              <a:t>A. </a:t>
            </a:r>
            <a:r>
              <a:rPr lang="en-US" sz="3600" b="1" dirty="0" smtClean="0">
                <a:solidFill>
                  <a:srgbClr val="800000"/>
                </a:solidFill>
              </a:rPr>
              <a:t>MS WORD</a:t>
            </a:r>
            <a:endParaRPr lang="en-US" sz="3600" b="1" dirty="0">
              <a:solidFill>
                <a:srgbClr val="8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55647" y="1694871"/>
            <a:ext cx="62781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ID" sz="2400" dirty="0" smtClean="0"/>
              <a:t>Plugin </a:t>
            </a:r>
            <a:r>
              <a:rPr lang="en-ID" sz="2400" dirty="0" err="1" smtClean="0"/>
              <a:t>Mendeley</a:t>
            </a:r>
            <a:r>
              <a:rPr lang="en-ID" sz="2400" dirty="0" smtClean="0"/>
              <a:t> </a:t>
            </a:r>
            <a:r>
              <a:rPr lang="en-ID" sz="2400" dirty="0" err="1" smtClean="0"/>
              <a:t>Terletak</a:t>
            </a:r>
            <a:r>
              <a:rPr lang="en-ID" sz="2400" dirty="0" smtClean="0"/>
              <a:t> </a:t>
            </a:r>
            <a:r>
              <a:rPr lang="en-ID" sz="2400" dirty="0" err="1" smtClean="0"/>
              <a:t>Pada</a:t>
            </a:r>
            <a:r>
              <a:rPr lang="en-ID" sz="2400" dirty="0" smtClean="0"/>
              <a:t> Menu </a:t>
            </a:r>
            <a:r>
              <a:rPr lang="en-ID" sz="2400" b="1" i="1" dirty="0" smtClean="0"/>
              <a:t>References</a:t>
            </a:r>
            <a:endParaRPr lang="en-US" sz="2400" b="1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866" y="391122"/>
            <a:ext cx="1261550" cy="70962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143340" y="1100744"/>
            <a:ext cx="6659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2400" b="1" dirty="0" err="1" smtClean="0">
                <a:solidFill>
                  <a:srgbClr val="000099"/>
                </a:solidFill>
              </a:rPr>
              <a:t>Penggunaan</a:t>
            </a:r>
            <a:r>
              <a:rPr lang="en-ID" sz="2400" b="1" dirty="0" smtClean="0">
                <a:solidFill>
                  <a:srgbClr val="000099"/>
                </a:solidFill>
              </a:rPr>
              <a:t> </a:t>
            </a:r>
            <a:r>
              <a:rPr lang="en-ID" sz="2400" b="1" dirty="0" err="1" smtClean="0">
                <a:solidFill>
                  <a:srgbClr val="000099"/>
                </a:solidFill>
              </a:rPr>
              <a:t>Mendeley</a:t>
            </a:r>
            <a:r>
              <a:rPr lang="en-ID" sz="2400" b="1" dirty="0" smtClean="0">
                <a:solidFill>
                  <a:srgbClr val="000099"/>
                </a:solidFill>
              </a:rPr>
              <a:t> </a:t>
            </a:r>
            <a:r>
              <a:rPr lang="en-ID" sz="2400" b="1" dirty="0" err="1" smtClean="0">
                <a:solidFill>
                  <a:srgbClr val="000099"/>
                </a:solidFill>
              </a:rPr>
              <a:t>Untuk</a:t>
            </a:r>
            <a:r>
              <a:rPr lang="en-ID" sz="2400" b="1" dirty="0" smtClean="0">
                <a:solidFill>
                  <a:srgbClr val="000099"/>
                </a:solidFill>
              </a:rPr>
              <a:t> </a:t>
            </a:r>
            <a:r>
              <a:rPr lang="en-ID" sz="2400" b="1" dirty="0" err="1" smtClean="0">
                <a:solidFill>
                  <a:srgbClr val="000099"/>
                </a:solidFill>
              </a:rPr>
              <a:t>Sitasi</a:t>
            </a:r>
            <a:r>
              <a:rPr lang="en-ID" sz="2400" b="1" dirty="0" smtClean="0">
                <a:solidFill>
                  <a:srgbClr val="000099"/>
                </a:solidFill>
              </a:rPr>
              <a:t> </a:t>
            </a:r>
            <a:r>
              <a:rPr lang="en-ID" sz="2400" b="1" dirty="0" err="1" smtClean="0">
                <a:solidFill>
                  <a:srgbClr val="000099"/>
                </a:solidFill>
              </a:rPr>
              <a:t>pada</a:t>
            </a:r>
            <a:r>
              <a:rPr lang="en-ID" sz="2400" b="1" dirty="0" smtClean="0">
                <a:solidFill>
                  <a:srgbClr val="000099"/>
                </a:solidFill>
              </a:rPr>
              <a:t> MS Word</a:t>
            </a:r>
            <a:endParaRPr lang="en-US" sz="24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2988" y="2612588"/>
            <a:ext cx="5981700" cy="2009775"/>
          </a:xfrm>
          <a:prstGeom prst="rect">
            <a:avLst/>
          </a:prstGeom>
        </p:spPr>
      </p:pic>
      <p:sp>
        <p:nvSpPr>
          <p:cNvPr id="11" name="Line Callout 2 10"/>
          <p:cNvSpPr/>
          <p:nvPr/>
        </p:nvSpPr>
        <p:spPr>
          <a:xfrm>
            <a:off x="611183" y="5133680"/>
            <a:ext cx="2364884" cy="534952"/>
          </a:xfrm>
          <a:prstGeom prst="borderCallout2">
            <a:avLst>
              <a:gd name="adj1" fmla="val 50654"/>
              <a:gd name="adj2" fmla="val 100533"/>
              <a:gd name="adj3" fmla="val 48616"/>
              <a:gd name="adj4" fmla="val 139891"/>
              <a:gd name="adj5" fmla="val -269853"/>
              <a:gd name="adj6" fmla="val 16376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dirty="0" err="1" smtClean="0">
                <a:solidFill>
                  <a:schemeClr val="tx1"/>
                </a:solidFill>
              </a:rPr>
              <a:t>Menyisipkan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Sitasi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2" name="Line Callout 2 11"/>
          <p:cNvSpPr/>
          <p:nvPr/>
        </p:nvSpPr>
        <p:spPr>
          <a:xfrm>
            <a:off x="6818309" y="5401156"/>
            <a:ext cx="2601752" cy="756608"/>
          </a:xfrm>
          <a:prstGeom prst="borderCallout2">
            <a:avLst>
              <a:gd name="adj1" fmla="val 48212"/>
              <a:gd name="adj2" fmla="val 2"/>
              <a:gd name="adj3" fmla="val 47921"/>
              <a:gd name="adj4" fmla="val -30389"/>
              <a:gd name="adj5" fmla="val -274964"/>
              <a:gd name="adj6" fmla="val -366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dirty="0" err="1" smtClean="0">
                <a:solidFill>
                  <a:schemeClr val="tx1"/>
                </a:solidFill>
              </a:rPr>
              <a:t>Menyisipkan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Bibliografi</a:t>
            </a:r>
            <a:r>
              <a:rPr lang="en-ID" dirty="0" smtClean="0">
                <a:solidFill>
                  <a:schemeClr val="tx1"/>
                </a:solidFill>
              </a:rPr>
              <a:t> (</a:t>
            </a:r>
            <a:r>
              <a:rPr lang="en-ID" dirty="0" err="1" smtClean="0">
                <a:solidFill>
                  <a:schemeClr val="tx1"/>
                </a:solidFill>
              </a:rPr>
              <a:t>daftar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pustaka</a:t>
            </a:r>
            <a:r>
              <a:rPr lang="en-ID" dirty="0" smtClean="0">
                <a:solidFill>
                  <a:schemeClr val="tx1"/>
                </a:solidFill>
              </a:rPr>
              <a:t>)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655" y="5619119"/>
            <a:ext cx="725086" cy="72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2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509" y="5096123"/>
            <a:ext cx="1828800" cy="17448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05193" y="46418"/>
            <a:ext cx="1828800" cy="17448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458" y="10033"/>
            <a:ext cx="1828800" cy="17448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2795" y="5057620"/>
            <a:ext cx="1828800" cy="1744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085" y="1296847"/>
            <a:ext cx="8441274" cy="50647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21577" y="418011"/>
            <a:ext cx="7021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600" b="1" dirty="0" smtClean="0">
                <a:latin typeface="Bradley Hand ITC" panose="03070402050302030203" pitchFamily="66" charset="0"/>
              </a:rPr>
              <a:t>Thank you for your kind attention</a:t>
            </a:r>
            <a:endParaRPr lang="en-US" sz="36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8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d4pic.com/images/horizontal-tree-banner-book-plant-writi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0" b="30488"/>
          <a:stretch/>
        </p:blipFill>
        <p:spPr bwMode="auto">
          <a:xfrm rot="16200000" flipV="1">
            <a:off x="8712699" y="3349804"/>
            <a:ext cx="6144491" cy="81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pd4pic.com/images/horizontal-tree-banner-book-plant-writi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0" b="30488"/>
          <a:stretch/>
        </p:blipFill>
        <p:spPr bwMode="auto">
          <a:xfrm rot="5400000" flipV="1">
            <a:off x="-2663936" y="2679772"/>
            <a:ext cx="6144491" cy="81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9183193" y="6411102"/>
            <a:ext cx="265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Orchadz</a:t>
            </a:r>
            <a:r>
              <a:rPr lang="en-US" sz="1600" b="1" dirty="0" smtClean="0"/>
              <a:t>, 24-03-2018. Page: </a:t>
            </a:r>
            <a:r>
              <a:rPr lang="en-US" sz="1600" b="1" dirty="0" smtClean="0"/>
              <a:t>2</a:t>
            </a:r>
            <a:endParaRPr lang="en-US" sz="1600" b="1" dirty="0"/>
          </a:p>
        </p:txBody>
      </p:sp>
      <p:pic>
        <p:nvPicPr>
          <p:cNvPr id="33" name="Picture 12" descr="http://kineticknowledge.com/wp-content/uploads/2010/03/Ghost-Writing-iStock_000014841485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658" y="140938"/>
            <a:ext cx="824236" cy="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6029" y="271568"/>
            <a:ext cx="2805768" cy="837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3600" b="1" dirty="0">
                <a:solidFill>
                  <a:srgbClr val="800000"/>
                </a:solidFill>
              </a:rPr>
              <a:t>A. </a:t>
            </a:r>
            <a:r>
              <a:rPr lang="en-US" sz="3600" b="1" dirty="0" smtClean="0">
                <a:solidFill>
                  <a:srgbClr val="800000"/>
                </a:solidFill>
              </a:rPr>
              <a:t>MENDELEY</a:t>
            </a:r>
            <a:endParaRPr lang="en-US" sz="3600" b="1" dirty="0">
              <a:solidFill>
                <a:srgbClr val="8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2001" y="2225337"/>
            <a:ext cx="1234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0099"/>
                </a:solidFill>
              </a:rPr>
              <a:t>Instalasi</a:t>
            </a:r>
            <a:endParaRPr lang="en-US" sz="2400" b="1" dirty="0">
              <a:solidFill>
                <a:srgbClr val="00009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54"/>
          <a:stretch/>
        </p:blipFill>
        <p:spPr>
          <a:xfrm>
            <a:off x="6778508" y="410402"/>
            <a:ext cx="1245216" cy="7280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12001" y="1512955"/>
            <a:ext cx="10072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b="1" dirty="0" err="1" smtClean="0"/>
              <a:t>Mendeley</a:t>
            </a:r>
            <a:r>
              <a:rPr lang="en-ID" b="1" dirty="0" smtClean="0"/>
              <a:t>: </a:t>
            </a:r>
            <a:r>
              <a:rPr lang="en-ID" dirty="0" smtClean="0"/>
              <a:t>program (</a:t>
            </a:r>
            <a:r>
              <a:rPr lang="en-ID" dirty="0" err="1" smtClean="0"/>
              <a:t>terdapat</a:t>
            </a:r>
            <a:r>
              <a:rPr lang="en-ID" dirty="0" smtClean="0"/>
              <a:t> </a:t>
            </a:r>
            <a:r>
              <a:rPr lang="en-ID" dirty="0" err="1" smtClean="0"/>
              <a:t>versi</a:t>
            </a:r>
            <a:r>
              <a:rPr lang="en-ID" dirty="0" smtClean="0"/>
              <a:t> Desktop &amp; web) yang </a:t>
            </a:r>
            <a:r>
              <a:rPr lang="en-ID" dirty="0" err="1" smtClean="0"/>
              <a:t>diproduksi</a:t>
            </a:r>
            <a:r>
              <a:rPr lang="en-ID" dirty="0" smtClean="0"/>
              <a:t> </a:t>
            </a:r>
            <a:r>
              <a:rPr lang="en-ID" dirty="0" err="1" smtClean="0"/>
              <a:t>oleh</a:t>
            </a:r>
            <a:r>
              <a:rPr lang="en-ID" dirty="0" smtClean="0"/>
              <a:t> Elsevier 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mengorganisasi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berbagi</a:t>
            </a:r>
            <a:r>
              <a:rPr lang="en-ID" dirty="0" smtClean="0"/>
              <a:t> </a:t>
            </a:r>
            <a:r>
              <a:rPr lang="en-ID" dirty="0" err="1" smtClean="0"/>
              <a:t>artikel</a:t>
            </a:r>
            <a:r>
              <a:rPr lang="en-ID" dirty="0" smtClean="0"/>
              <a:t> </a:t>
            </a:r>
            <a:r>
              <a:rPr lang="en-ID" dirty="0" err="1" smtClean="0"/>
              <a:t>saintifik</a:t>
            </a:r>
            <a:r>
              <a:rPr lang="en-ID" dirty="0" smtClean="0"/>
              <a:t>.</a:t>
            </a:r>
            <a:endParaRPr lang="en-US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6347" y="3124707"/>
            <a:ext cx="6365964" cy="314376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12001" y="2655890"/>
            <a:ext cx="4757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https://www.mendeley.com/download-desktop/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655" y="5619119"/>
            <a:ext cx="725086" cy="72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9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d4pic.com/images/horizontal-tree-banner-book-plant-writi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0" b="30488"/>
          <a:stretch/>
        </p:blipFill>
        <p:spPr bwMode="auto">
          <a:xfrm rot="16200000" flipV="1">
            <a:off x="8712699" y="3349804"/>
            <a:ext cx="6144491" cy="81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pd4pic.com/images/horizontal-tree-banner-book-plant-writi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0" b="30488"/>
          <a:stretch/>
        </p:blipFill>
        <p:spPr bwMode="auto">
          <a:xfrm rot="5400000" flipV="1">
            <a:off x="-2663936" y="2679772"/>
            <a:ext cx="6144491" cy="81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9183193" y="6411102"/>
            <a:ext cx="265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Orchadz</a:t>
            </a:r>
            <a:r>
              <a:rPr lang="en-US" sz="1600" b="1" dirty="0" smtClean="0"/>
              <a:t>, 24-03-2018. Page: </a:t>
            </a:r>
            <a:r>
              <a:rPr lang="en-US" sz="1600" b="1" dirty="0" smtClean="0"/>
              <a:t>3</a:t>
            </a:r>
            <a:endParaRPr lang="en-US" sz="1600" b="1" dirty="0"/>
          </a:p>
        </p:txBody>
      </p:sp>
      <p:pic>
        <p:nvPicPr>
          <p:cNvPr id="33" name="Picture 12" descr="http://kineticknowledge.com/wp-content/uploads/2010/03/Ghost-Writing-iStock_000014841485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658" y="140938"/>
            <a:ext cx="824236" cy="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341" y="1912462"/>
            <a:ext cx="4743450" cy="3686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633" y="1912462"/>
            <a:ext cx="4772025" cy="36957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43341" y="1104200"/>
            <a:ext cx="1234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0099"/>
                </a:solidFill>
              </a:rPr>
              <a:t>Instalasi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56029" y="271568"/>
            <a:ext cx="2805768" cy="837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3600" b="1" dirty="0">
                <a:solidFill>
                  <a:srgbClr val="800000"/>
                </a:solidFill>
              </a:rPr>
              <a:t>A. </a:t>
            </a:r>
            <a:r>
              <a:rPr lang="en-US" sz="3600" b="1" dirty="0" smtClean="0">
                <a:solidFill>
                  <a:srgbClr val="800000"/>
                </a:solidFill>
              </a:rPr>
              <a:t>MENDELEY</a:t>
            </a:r>
            <a:endParaRPr lang="en-US" sz="3600" b="1" dirty="0">
              <a:solidFill>
                <a:srgbClr val="80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54"/>
          <a:stretch/>
        </p:blipFill>
        <p:spPr>
          <a:xfrm>
            <a:off x="6778508" y="410402"/>
            <a:ext cx="1245216" cy="7280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655" y="5619119"/>
            <a:ext cx="725086" cy="72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d4pic.com/images/horizontal-tree-banner-book-plant-writi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0" b="30488"/>
          <a:stretch/>
        </p:blipFill>
        <p:spPr bwMode="auto">
          <a:xfrm rot="16200000" flipV="1">
            <a:off x="8712699" y="3349804"/>
            <a:ext cx="6144491" cy="81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pd4pic.com/images/horizontal-tree-banner-book-plant-writi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0" b="30488"/>
          <a:stretch/>
        </p:blipFill>
        <p:spPr bwMode="auto">
          <a:xfrm rot="5400000" flipV="1">
            <a:off x="-2663936" y="2679772"/>
            <a:ext cx="6144491" cy="81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9183193" y="6411102"/>
            <a:ext cx="265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Orchadz</a:t>
            </a:r>
            <a:r>
              <a:rPr lang="en-US" sz="1600" b="1" dirty="0" smtClean="0"/>
              <a:t>, 24-03-2018. Page: </a:t>
            </a:r>
            <a:r>
              <a:rPr lang="en-US" sz="1600" b="1" dirty="0" smtClean="0"/>
              <a:t>4</a:t>
            </a:r>
            <a:endParaRPr lang="en-US" sz="1600" b="1" dirty="0"/>
          </a:p>
        </p:txBody>
      </p:sp>
      <p:pic>
        <p:nvPicPr>
          <p:cNvPr id="33" name="Picture 12" descr="http://kineticknowledge.com/wp-content/uploads/2010/03/Ghost-Writing-iStock_000014841485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658" y="140938"/>
            <a:ext cx="824236" cy="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381" y="1672590"/>
            <a:ext cx="4752975" cy="3695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9953" y="1672590"/>
            <a:ext cx="4752975" cy="36957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43341" y="1104200"/>
            <a:ext cx="1234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0099"/>
                </a:solidFill>
              </a:rPr>
              <a:t>Instalasi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56029" y="271568"/>
            <a:ext cx="2805768" cy="837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3600" b="1" dirty="0">
                <a:solidFill>
                  <a:srgbClr val="800000"/>
                </a:solidFill>
              </a:rPr>
              <a:t>A. </a:t>
            </a:r>
            <a:r>
              <a:rPr lang="en-US" sz="3600" b="1" dirty="0" smtClean="0">
                <a:solidFill>
                  <a:srgbClr val="800000"/>
                </a:solidFill>
              </a:rPr>
              <a:t>MENDELEY</a:t>
            </a:r>
            <a:endParaRPr lang="en-US" sz="3600" b="1" dirty="0">
              <a:solidFill>
                <a:srgbClr val="80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54"/>
          <a:stretch/>
        </p:blipFill>
        <p:spPr>
          <a:xfrm>
            <a:off x="6778508" y="410402"/>
            <a:ext cx="1245216" cy="7280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655" y="5619119"/>
            <a:ext cx="725086" cy="72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0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d4pic.com/images/horizontal-tree-banner-book-plant-writi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0" b="30488"/>
          <a:stretch/>
        </p:blipFill>
        <p:spPr bwMode="auto">
          <a:xfrm rot="16200000" flipV="1">
            <a:off x="8712699" y="3349804"/>
            <a:ext cx="6144491" cy="81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pd4pic.com/images/horizontal-tree-banner-book-plant-writi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0" b="30488"/>
          <a:stretch/>
        </p:blipFill>
        <p:spPr bwMode="auto">
          <a:xfrm rot="5400000" flipV="1">
            <a:off x="-2663936" y="2679772"/>
            <a:ext cx="6144491" cy="81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9183193" y="6411102"/>
            <a:ext cx="265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Orchadz</a:t>
            </a:r>
            <a:r>
              <a:rPr lang="en-US" sz="1600" b="1" dirty="0" smtClean="0"/>
              <a:t>, 24-03-2018. Page: </a:t>
            </a:r>
            <a:r>
              <a:rPr lang="en-US" sz="1600" b="1" dirty="0" smtClean="0"/>
              <a:t>5</a:t>
            </a:r>
            <a:endParaRPr lang="en-US" sz="1600" b="1" dirty="0"/>
          </a:p>
        </p:txBody>
      </p:sp>
      <p:pic>
        <p:nvPicPr>
          <p:cNvPr id="33" name="Picture 12" descr="http://kineticknowledge.com/wp-content/uploads/2010/03/Ghost-Writing-iStock_000014841485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658" y="140938"/>
            <a:ext cx="824236" cy="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907" y="1724841"/>
            <a:ext cx="4743450" cy="3695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3208" y="1724841"/>
            <a:ext cx="4791075" cy="37052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43341" y="1104200"/>
            <a:ext cx="1234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0099"/>
                </a:solidFill>
              </a:rPr>
              <a:t>Instalasi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56029" y="271568"/>
            <a:ext cx="2805768" cy="837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3600" b="1" dirty="0">
                <a:solidFill>
                  <a:srgbClr val="800000"/>
                </a:solidFill>
              </a:rPr>
              <a:t>A. </a:t>
            </a:r>
            <a:r>
              <a:rPr lang="en-US" sz="3600" b="1" dirty="0" smtClean="0">
                <a:solidFill>
                  <a:srgbClr val="800000"/>
                </a:solidFill>
              </a:rPr>
              <a:t>MENDELEY</a:t>
            </a:r>
            <a:endParaRPr lang="en-US" sz="3600" b="1" dirty="0">
              <a:solidFill>
                <a:srgbClr val="80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54"/>
          <a:stretch/>
        </p:blipFill>
        <p:spPr>
          <a:xfrm>
            <a:off x="6778508" y="410402"/>
            <a:ext cx="1245216" cy="7280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655" y="5619119"/>
            <a:ext cx="725086" cy="72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7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d4pic.com/images/horizontal-tree-banner-book-plant-writi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0" b="30488"/>
          <a:stretch/>
        </p:blipFill>
        <p:spPr bwMode="auto">
          <a:xfrm rot="16200000" flipV="1">
            <a:off x="8712699" y="3349804"/>
            <a:ext cx="6144491" cy="81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pd4pic.com/images/horizontal-tree-banner-book-plant-writi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0" b="30488"/>
          <a:stretch/>
        </p:blipFill>
        <p:spPr bwMode="auto">
          <a:xfrm rot="5400000" flipV="1">
            <a:off x="-2663936" y="2679772"/>
            <a:ext cx="6144491" cy="81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9183193" y="6411102"/>
            <a:ext cx="265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Orchadz</a:t>
            </a:r>
            <a:r>
              <a:rPr lang="en-US" sz="1600" b="1" dirty="0" smtClean="0"/>
              <a:t>, 24-03-2018. Page: </a:t>
            </a:r>
            <a:r>
              <a:rPr lang="en-US" sz="1600" b="1" dirty="0" smtClean="0"/>
              <a:t>6</a:t>
            </a:r>
            <a:endParaRPr lang="en-US" sz="1600" b="1" dirty="0"/>
          </a:p>
        </p:txBody>
      </p:sp>
      <p:pic>
        <p:nvPicPr>
          <p:cNvPr id="33" name="Picture 12" descr="http://kineticknowledge.com/wp-content/uploads/2010/03/Ghost-Writing-iStock_000014841485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658" y="140938"/>
            <a:ext cx="824236" cy="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8220" y="1474979"/>
            <a:ext cx="5734050" cy="5105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43341" y="1104200"/>
            <a:ext cx="1410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0099"/>
                </a:solidFill>
              </a:rPr>
              <a:t>Registrasi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56029" y="271568"/>
            <a:ext cx="2805768" cy="837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3600" b="1" dirty="0">
                <a:solidFill>
                  <a:srgbClr val="800000"/>
                </a:solidFill>
              </a:rPr>
              <a:t>A. </a:t>
            </a:r>
            <a:r>
              <a:rPr lang="en-US" sz="3600" b="1" dirty="0" smtClean="0">
                <a:solidFill>
                  <a:srgbClr val="800000"/>
                </a:solidFill>
              </a:rPr>
              <a:t>MENDELEY</a:t>
            </a:r>
            <a:endParaRPr lang="en-US" sz="3600" b="1" dirty="0">
              <a:solidFill>
                <a:srgbClr val="8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54"/>
          <a:stretch/>
        </p:blipFill>
        <p:spPr>
          <a:xfrm>
            <a:off x="6778508" y="410402"/>
            <a:ext cx="1245216" cy="7280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655" y="5619119"/>
            <a:ext cx="725086" cy="72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1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d4pic.com/images/horizontal-tree-banner-book-plant-writi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0" b="30488"/>
          <a:stretch/>
        </p:blipFill>
        <p:spPr bwMode="auto">
          <a:xfrm rot="16200000" flipV="1">
            <a:off x="8712699" y="3349804"/>
            <a:ext cx="6144491" cy="81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pd4pic.com/images/horizontal-tree-banner-book-plant-writi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0" b="30488"/>
          <a:stretch/>
        </p:blipFill>
        <p:spPr bwMode="auto">
          <a:xfrm rot="5400000" flipV="1">
            <a:off x="-2663936" y="2679772"/>
            <a:ext cx="6144491" cy="81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9183193" y="6411102"/>
            <a:ext cx="265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Orchadz</a:t>
            </a:r>
            <a:r>
              <a:rPr lang="en-US" sz="1600" b="1" dirty="0" smtClean="0"/>
              <a:t>, 24-03-2018. Page: </a:t>
            </a:r>
            <a:r>
              <a:rPr lang="en-US" sz="1600" b="1" dirty="0" smtClean="0"/>
              <a:t>7</a:t>
            </a:r>
            <a:endParaRPr lang="en-US" sz="1600" b="1" dirty="0"/>
          </a:p>
        </p:txBody>
      </p:sp>
      <p:pic>
        <p:nvPicPr>
          <p:cNvPr id="33" name="Picture 12" descr="http://kineticknowledge.com/wp-content/uploads/2010/03/Ghost-Writing-iStock_000014841485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658" y="140938"/>
            <a:ext cx="824236" cy="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3273" y="2382213"/>
            <a:ext cx="5495925" cy="36671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08936" y="1786889"/>
            <a:ext cx="6024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https://id.elsevier.com/as/fxJcn/resume/as/authorization.ping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43341" y="1104200"/>
            <a:ext cx="1410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0099"/>
                </a:solidFill>
              </a:rPr>
              <a:t>Registrasi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56029" y="271568"/>
            <a:ext cx="2805768" cy="837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3600" b="1" dirty="0">
                <a:solidFill>
                  <a:srgbClr val="800000"/>
                </a:solidFill>
              </a:rPr>
              <a:t>A. </a:t>
            </a:r>
            <a:r>
              <a:rPr lang="en-US" sz="3600" b="1" dirty="0" smtClean="0">
                <a:solidFill>
                  <a:srgbClr val="800000"/>
                </a:solidFill>
              </a:rPr>
              <a:t>MENDELEY</a:t>
            </a:r>
            <a:endParaRPr lang="en-US" sz="3600" b="1" dirty="0">
              <a:solidFill>
                <a:srgbClr val="80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54"/>
          <a:stretch/>
        </p:blipFill>
        <p:spPr>
          <a:xfrm>
            <a:off x="6778508" y="410402"/>
            <a:ext cx="1245216" cy="7280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655" y="5619119"/>
            <a:ext cx="725086" cy="72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2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d4pic.com/images/horizontal-tree-banner-book-plant-writi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0" b="30488"/>
          <a:stretch/>
        </p:blipFill>
        <p:spPr bwMode="auto">
          <a:xfrm rot="16200000" flipV="1">
            <a:off x="8712699" y="3349804"/>
            <a:ext cx="6144491" cy="81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pd4pic.com/images/horizontal-tree-banner-book-plant-writi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0" b="30488"/>
          <a:stretch/>
        </p:blipFill>
        <p:spPr bwMode="auto">
          <a:xfrm rot="5400000" flipV="1">
            <a:off x="-2663936" y="2679772"/>
            <a:ext cx="6144491" cy="81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9183193" y="6411102"/>
            <a:ext cx="265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Orchadz</a:t>
            </a:r>
            <a:r>
              <a:rPr lang="en-US" sz="1600" b="1" dirty="0" smtClean="0"/>
              <a:t>, 24-03-2018. Page: </a:t>
            </a:r>
            <a:r>
              <a:rPr lang="en-US" sz="1600" b="1" dirty="0" smtClean="0"/>
              <a:t>8</a:t>
            </a:r>
            <a:endParaRPr lang="en-US" sz="1600" b="1" dirty="0"/>
          </a:p>
        </p:txBody>
      </p:sp>
      <p:pic>
        <p:nvPicPr>
          <p:cNvPr id="33" name="Picture 12" descr="http://kineticknowledge.com/wp-content/uploads/2010/03/Ghost-Writing-iStock_000014841485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658" y="140938"/>
            <a:ext cx="824236" cy="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818" y="1565865"/>
            <a:ext cx="4700084" cy="51886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8678" y="1924135"/>
            <a:ext cx="5343525" cy="376237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43341" y="1104200"/>
            <a:ext cx="1410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0099"/>
                </a:solidFill>
              </a:rPr>
              <a:t>Registrasi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56029" y="271568"/>
            <a:ext cx="2805768" cy="837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3600" b="1" dirty="0">
                <a:solidFill>
                  <a:srgbClr val="800000"/>
                </a:solidFill>
              </a:rPr>
              <a:t>A. </a:t>
            </a:r>
            <a:r>
              <a:rPr lang="en-US" sz="3600" b="1" dirty="0" smtClean="0">
                <a:solidFill>
                  <a:srgbClr val="800000"/>
                </a:solidFill>
              </a:rPr>
              <a:t>MENDELEY</a:t>
            </a:r>
            <a:endParaRPr lang="en-US" sz="3600" b="1" dirty="0">
              <a:solidFill>
                <a:srgbClr val="80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54"/>
          <a:stretch/>
        </p:blipFill>
        <p:spPr>
          <a:xfrm>
            <a:off x="6778508" y="410402"/>
            <a:ext cx="1245216" cy="7280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655" y="5619119"/>
            <a:ext cx="725086" cy="72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9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569</Words>
  <Application>Microsoft Office PowerPoint</Application>
  <PresentationFormat>Widescreen</PresentationFormat>
  <Paragraphs>119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Narrow</vt:lpstr>
      <vt:lpstr>Berlin Sans FB Demi</vt:lpstr>
      <vt:lpstr>Bradley Hand ITC</vt:lpstr>
      <vt:lpstr>Calibri</vt:lpstr>
      <vt:lpstr>Calibri Light</vt:lpstr>
      <vt:lpstr>Office Theme</vt:lpstr>
      <vt:lpstr>Penulisan Artikel Ilmiah Menggunakan  Ms Word dan Mendeley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Penulisan Artikel Ilmiah Menggunakan Microsoft Word dan Mendeley</dc:title>
  <dc:creator>Bintoro Siswo Nugroho</dc:creator>
  <cp:lastModifiedBy>Bintoro Siswo Nugroho</cp:lastModifiedBy>
  <cp:revision>63</cp:revision>
  <dcterms:created xsi:type="dcterms:W3CDTF">2018-03-23T11:25:13Z</dcterms:created>
  <dcterms:modified xsi:type="dcterms:W3CDTF">2018-03-23T19:17:06Z</dcterms:modified>
</cp:coreProperties>
</file>